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75" r:id="rId2"/>
    <p:sldId id="315" r:id="rId3"/>
    <p:sldId id="299" r:id="rId4"/>
    <p:sldId id="328" r:id="rId5"/>
    <p:sldId id="323" r:id="rId6"/>
    <p:sldId id="329" r:id="rId7"/>
    <p:sldId id="333" r:id="rId8"/>
    <p:sldId id="334" r:id="rId9"/>
    <p:sldId id="324" r:id="rId10"/>
    <p:sldId id="330" r:id="rId11"/>
    <p:sldId id="335" r:id="rId12"/>
    <p:sldId id="336" r:id="rId13"/>
    <p:sldId id="325" r:id="rId14"/>
    <p:sldId id="331" r:id="rId15"/>
    <p:sldId id="337" r:id="rId16"/>
    <p:sldId id="338" r:id="rId17"/>
    <p:sldId id="326" r:id="rId18"/>
    <p:sldId id="332" r:id="rId19"/>
    <p:sldId id="322" r:id="rId20"/>
  </p:sldIdLst>
  <p:sldSz cx="12192000" cy="6858000"/>
  <p:notesSz cx="6858000" cy="9144000"/>
  <p:embeddedFontLst>
    <p:embeddedFont>
      <p:font typeface="Montserrat Light" panose="00000400000000000000" pitchFamily="2" charset="0"/>
      <p:regular r:id="rId22"/>
      <p:italic r:id="rId23"/>
    </p:embeddedFont>
    <p:embeddedFont>
      <p:font typeface="Novecento wide Bold" panose="00000805000000000000"/>
      <p:bold r:id="rId24"/>
    </p:embeddedFont>
    <p:embeddedFont>
      <p:font typeface="Sitka Text" pitchFamily="2" charset="0"/>
      <p:regular r:id="rId25"/>
      <p:bold r:id="rId26"/>
      <p:italic r:id="rId27"/>
      <p:boldItalic r:id="rId28"/>
    </p:embeddedFont>
    <p:embeddedFont>
      <p:font typeface="等线" panose="02010600030101010101" pitchFamily="2" charset="-122"/>
      <p:regular r:id="rId29"/>
      <p:bold r:id="rId30"/>
    </p:embeddedFont>
    <p:embeddedFont>
      <p:font typeface="等线 Light" panose="02010600030101010101" pitchFamily="2" charset="-122"/>
      <p:regular r:id="rId31"/>
    </p:embeddedFont>
    <p:embeddedFont>
      <p:font typeface="微软雅黑" panose="020B0503020204020204" pitchFamily="34" charset="-122"/>
      <p:regular r:id="rId32"/>
      <p:bold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7" d="100"/>
          <a:sy n="117" d="100"/>
        </p:scale>
        <p:origin x="294" y="9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B2148-0406-4454-AB55-4E493034079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zh-CN" altLang="en-US"/>
        </a:p>
      </dgm:t>
    </dgm:pt>
    <dgm:pt modelId="{E1EB38B2-FE53-417E-977C-417E5740914B}">
      <dgm:prSet/>
      <dgm:spPr/>
      <dgm:t>
        <a:bodyPr/>
        <a:lstStyle/>
        <a:p>
          <a:r>
            <a:rPr lang="zh-CN"/>
            <a:t>项目管控</a:t>
          </a:r>
        </a:p>
      </dgm:t>
    </dgm:pt>
    <dgm:pt modelId="{FCA5585E-317E-461A-8A1B-3887A0377EBE}" type="parTrans" cxnId="{C71AEA7A-1EFD-4A3F-9BC5-5FA73710632E}">
      <dgm:prSet/>
      <dgm:spPr/>
      <dgm:t>
        <a:bodyPr/>
        <a:lstStyle/>
        <a:p>
          <a:endParaRPr lang="zh-CN" altLang="en-US"/>
        </a:p>
      </dgm:t>
    </dgm:pt>
    <dgm:pt modelId="{8419A6FE-95B9-43DC-958B-D18652448F61}" type="sibTrans" cxnId="{C71AEA7A-1EFD-4A3F-9BC5-5FA73710632E}">
      <dgm:prSet/>
      <dgm:spPr/>
      <dgm:t>
        <a:bodyPr/>
        <a:lstStyle/>
        <a:p>
          <a:endParaRPr lang="zh-CN" altLang="en-US"/>
        </a:p>
      </dgm:t>
    </dgm:pt>
    <dgm:pt modelId="{0197FB56-E3B1-40D4-876F-C6344D117CE8}">
      <dgm:prSet/>
      <dgm:spPr/>
      <dgm:t>
        <a:bodyPr/>
        <a:lstStyle/>
        <a:p>
          <a:r>
            <a:rPr lang="zh-CN" dirty="0"/>
            <a:t>项目发布</a:t>
          </a:r>
        </a:p>
      </dgm:t>
    </dgm:pt>
    <dgm:pt modelId="{DA52F766-8BC4-442B-B82D-9F6D209864D8}" type="parTrans" cxnId="{CB819AAE-7AFA-4E69-B794-CDD2DEB4C535}">
      <dgm:prSet/>
      <dgm:spPr/>
      <dgm:t>
        <a:bodyPr/>
        <a:lstStyle/>
        <a:p>
          <a:endParaRPr lang="zh-CN" altLang="en-US"/>
        </a:p>
      </dgm:t>
    </dgm:pt>
    <dgm:pt modelId="{108B7807-AB05-49F5-87CC-61629A1D9317}" type="sibTrans" cxnId="{CB819AAE-7AFA-4E69-B794-CDD2DEB4C535}">
      <dgm:prSet/>
      <dgm:spPr/>
      <dgm:t>
        <a:bodyPr/>
        <a:lstStyle/>
        <a:p>
          <a:endParaRPr lang="zh-CN" altLang="en-US"/>
        </a:p>
      </dgm:t>
    </dgm:pt>
    <dgm:pt modelId="{86DC4C95-D87A-46B7-8848-87545FE93D63}">
      <dgm:prSet/>
      <dgm:spPr/>
      <dgm:t>
        <a:bodyPr/>
        <a:lstStyle/>
        <a:p>
          <a:r>
            <a:rPr lang="zh-CN" dirty="0"/>
            <a:t>权限管理</a:t>
          </a:r>
        </a:p>
      </dgm:t>
    </dgm:pt>
    <dgm:pt modelId="{F330E43C-01CD-4FC3-9CD2-27A6C91B8A1B}" type="parTrans" cxnId="{496E695A-87E5-4336-AA95-A77D950EAC17}">
      <dgm:prSet/>
      <dgm:spPr/>
      <dgm:t>
        <a:bodyPr/>
        <a:lstStyle/>
        <a:p>
          <a:endParaRPr lang="zh-CN" altLang="en-US"/>
        </a:p>
      </dgm:t>
    </dgm:pt>
    <dgm:pt modelId="{2865AE3B-3267-4EBB-B4BB-AB7716D49F85}" type="sibTrans" cxnId="{496E695A-87E5-4336-AA95-A77D950EAC17}">
      <dgm:prSet/>
      <dgm:spPr/>
      <dgm:t>
        <a:bodyPr/>
        <a:lstStyle/>
        <a:p>
          <a:endParaRPr lang="zh-CN" altLang="en-US"/>
        </a:p>
      </dgm:t>
    </dgm:pt>
    <dgm:pt modelId="{C24C1D82-C8FA-406B-BC6E-72899AB7BF31}">
      <dgm:prSet/>
      <dgm:spPr/>
      <dgm:t>
        <a:bodyPr/>
        <a:lstStyle/>
        <a:p>
          <a:r>
            <a:rPr lang="zh-CN" dirty="0"/>
            <a:t>项目监控</a:t>
          </a:r>
        </a:p>
      </dgm:t>
    </dgm:pt>
    <dgm:pt modelId="{A5B33F1F-7A70-4BBA-A7D2-279D86E83A05}" type="parTrans" cxnId="{E35747CA-7C1E-417E-8E20-0E1004839A37}">
      <dgm:prSet/>
      <dgm:spPr/>
      <dgm:t>
        <a:bodyPr/>
        <a:lstStyle/>
        <a:p>
          <a:endParaRPr lang="zh-CN" altLang="en-US"/>
        </a:p>
      </dgm:t>
    </dgm:pt>
    <dgm:pt modelId="{D9332F43-7950-40B9-9599-178C07DBC859}" type="sibTrans" cxnId="{E35747CA-7C1E-417E-8E20-0E1004839A37}">
      <dgm:prSet/>
      <dgm:spPr/>
      <dgm:t>
        <a:bodyPr/>
        <a:lstStyle/>
        <a:p>
          <a:endParaRPr lang="zh-CN" altLang="en-US"/>
        </a:p>
      </dgm:t>
    </dgm:pt>
    <dgm:pt modelId="{7FF6FE4E-7484-4E89-9922-034C3C14FD40}">
      <dgm:prSet/>
      <dgm:spPr/>
      <dgm:t>
        <a:bodyPr/>
        <a:lstStyle/>
        <a:p>
          <a:r>
            <a:rPr lang="zh-CN" dirty="0"/>
            <a:t>指标</a:t>
          </a:r>
        </a:p>
      </dgm:t>
    </dgm:pt>
    <dgm:pt modelId="{6AE79FF3-D111-46A1-9354-CD7E6FECC140}" type="parTrans" cxnId="{E872F348-DBA1-4B13-B432-52F4DBF9B211}">
      <dgm:prSet/>
      <dgm:spPr/>
      <dgm:t>
        <a:bodyPr/>
        <a:lstStyle/>
        <a:p>
          <a:endParaRPr lang="zh-CN" altLang="en-US"/>
        </a:p>
      </dgm:t>
    </dgm:pt>
    <dgm:pt modelId="{E0C19A03-602A-4078-B10D-617BF0C64541}" type="sibTrans" cxnId="{E872F348-DBA1-4B13-B432-52F4DBF9B211}">
      <dgm:prSet/>
      <dgm:spPr/>
      <dgm:t>
        <a:bodyPr/>
        <a:lstStyle/>
        <a:p>
          <a:endParaRPr lang="zh-CN" altLang="en-US"/>
        </a:p>
      </dgm:t>
    </dgm:pt>
    <dgm:pt modelId="{6473C05F-DD8F-4056-932D-3DAB125134DA}">
      <dgm:prSet/>
      <dgm:spPr/>
      <dgm:t>
        <a:bodyPr/>
        <a:lstStyle/>
        <a:p>
          <a:r>
            <a:rPr lang="zh-CN"/>
            <a:t>错误</a:t>
          </a:r>
        </a:p>
      </dgm:t>
    </dgm:pt>
    <dgm:pt modelId="{E4BFF8DC-4385-4F16-9299-92ADF58817C5}" type="parTrans" cxnId="{3948579C-F39D-4611-AFC4-890836F0CF21}">
      <dgm:prSet/>
      <dgm:spPr/>
      <dgm:t>
        <a:bodyPr/>
        <a:lstStyle/>
        <a:p>
          <a:endParaRPr lang="zh-CN" altLang="en-US"/>
        </a:p>
      </dgm:t>
    </dgm:pt>
    <dgm:pt modelId="{319D5698-990D-4870-827E-DFF84C3F11AE}" type="sibTrans" cxnId="{3948579C-F39D-4611-AFC4-890836F0CF21}">
      <dgm:prSet/>
      <dgm:spPr/>
      <dgm:t>
        <a:bodyPr/>
        <a:lstStyle/>
        <a:p>
          <a:endParaRPr lang="zh-CN" altLang="en-US"/>
        </a:p>
      </dgm:t>
    </dgm:pt>
    <dgm:pt modelId="{63B388A2-2F41-4C5F-873B-08D77C1375F1}">
      <dgm:prSet/>
      <dgm:spPr/>
      <dgm:t>
        <a:bodyPr/>
        <a:lstStyle/>
        <a:p>
          <a:r>
            <a:rPr lang="zh-CN" dirty="0"/>
            <a:t>性能信息</a:t>
          </a:r>
        </a:p>
      </dgm:t>
    </dgm:pt>
    <dgm:pt modelId="{AC96D516-323E-4F91-931F-11F687F016EB}" type="parTrans" cxnId="{59A6D0D0-9847-47A2-921E-A170E8BE1D0E}">
      <dgm:prSet/>
      <dgm:spPr/>
      <dgm:t>
        <a:bodyPr/>
        <a:lstStyle/>
        <a:p>
          <a:endParaRPr lang="zh-CN" altLang="en-US"/>
        </a:p>
      </dgm:t>
    </dgm:pt>
    <dgm:pt modelId="{36C7DBA1-575D-4FEB-BA8F-AC8A8E3CAC54}" type="sibTrans" cxnId="{59A6D0D0-9847-47A2-921E-A170E8BE1D0E}">
      <dgm:prSet/>
      <dgm:spPr/>
      <dgm:t>
        <a:bodyPr/>
        <a:lstStyle/>
        <a:p>
          <a:endParaRPr lang="zh-CN" altLang="en-US"/>
        </a:p>
      </dgm:t>
    </dgm:pt>
    <dgm:pt modelId="{FE936BBF-6A80-4BE3-A17C-3AD74B058B14}">
      <dgm:prSet/>
      <dgm:spPr/>
      <dgm:t>
        <a:bodyPr/>
        <a:lstStyle/>
        <a:p>
          <a:r>
            <a:rPr lang="zh-CN" altLang="en-US" dirty="0"/>
            <a:t>日志实时显示</a:t>
          </a:r>
          <a:endParaRPr lang="zh-CN" dirty="0"/>
        </a:p>
      </dgm:t>
    </dgm:pt>
    <dgm:pt modelId="{FE5A7E46-31AA-414E-8480-5E35E671C34A}" type="parTrans" cxnId="{D56194A5-44A4-434E-96F9-897B2D91801B}">
      <dgm:prSet/>
      <dgm:spPr/>
      <dgm:t>
        <a:bodyPr/>
        <a:lstStyle/>
        <a:p>
          <a:endParaRPr lang="zh-CN" altLang="en-US"/>
        </a:p>
      </dgm:t>
    </dgm:pt>
    <dgm:pt modelId="{2565A559-49BD-4A4B-B89E-058656FA64A9}" type="sibTrans" cxnId="{D56194A5-44A4-434E-96F9-897B2D91801B}">
      <dgm:prSet/>
      <dgm:spPr/>
      <dgm:t>
        <a:bodyPr/>
        <a:lstStyle/>
        <a:p>
          <a:endParaRPr lang="zh-CN" altLang="en-US"/>
        </a:p>
      </dgm:t>
    </dgm:pt>
    <dgm:pt modelId="{C459AD9F-0043-4800-B656-4757AF990B08}">
      <dgm:prSet/>
      <dgm:spPr/>
      <dgm:t>
        <a:bodyPr/>
        <a:lstStyle/>
        <a:p>
          <a:r>
            <a:rPr lang="zh-CN" altLang="en-US" dirty="0"/>
            <a:t>用户封禁</a:t>
          </a:r>
          <a:endParaRPr lang="zh-CN" dirty="0"/>
        </a:p>
      </dgm:t>
    </dgm:pt>
    <dgm:pt modelId="{1DF70482-748C-419F-A04C-E5774CD3A2A2}" type="parTrans" cxnId="{956E85F9-6D2C-4045-8BB3-25EE7D94BA23}">
      <dgm:prSet/>
      <dgm:spPr/>
      <dgm:t>
        <a:bodyPr/>
        <a:lstStyle/>
        <a:p>
          <a:endParaRPr lang="zh-CN" altLang="en-US"/>
        </a:p>
      </dgm:t>
    </dgm:pt>
    <dgm:pt modelId="{8C3B4EC4-A2BA-43C7-9A1D-1C42EACD3F6C}" type="sibTrans" cxnId="{956E85F9-6D2C-4045-8BB3-25EE7D94BA23}">
      <dgm:prSet/>
      <dgm:spPr/>
      <dgm:t>
        <a:bodyPr/>
        <a:lstStyle/>
        <a:p>
          <a:endParaRPr lang="zh-CN" altLang="en-US"/>
        </a:p>
      </dgm:t>
    </dgm:pt>
    <dgm:pt modelId="{63B4EF3B-4947-4018-8534-D553F544B483}">
      <dgm:prSet/>
      <dgm:spPr/>
      <dgm:t>
        <a:bodyPr/>
        <a:lstStyle/>
        <a:p>
          <a:r>
            <a:rPr lang="zh-CN" altLang="en-US" dirty="0"/>
            <a:t>项目冻结</a:t>
          </a:r>
          <a:endParaRPr lang="zh-CN" dirty="0"/>
        </a:p>
      </dgm:t>
    </dgm:pt>
    <dgm:pt modelId="{3E33E949-C9C3-4C83-BAD9-A57433858976}" type="parTrans" cxnId="{305F1937-1643-4712-AC96-CDAA4C88748A}">
      <dgm:prSet/>
      <dgm:spPr/>
      <dgm:t>
        <a:bodyPr/>
        <a:lstStyle/>
        <a:p>
          <a:endParaRPr lang="zh-CN" altLang="en-US"/>
        </a:p>
      </dgm:t>
    </dgm:pt>
    <dgm:pt modelId="{5B0E5017-EB1F-439F-9E4F-686A263A7589}" type="sibTrans" cxnId="{305F1937-1643-4712-AC96-CDAA4C88748A}">
      <dgm:prSet/>
      <dgm:spPr/>
      <dgm:t>
        <a:bodyPr/>
        <a:lstStyle/>
        <a:p>
          <a:endParaRPr lang="zh-CN" altLang="en-US"/>
        </a:p>
      </dgm:t>
    </dgm:pt>
    <dgm:pt modelId="{3CF051C1-F092-408B-A09F-5C48388CDDDC}" type="pres">
      <dgm:prSet presAssocID="{963B2148-0406-4454-AB55-4E4930340791}" presName="Name0" presStyleCnt="0">
        <dgm:presLayoutVars>
          <dgm:chPref val="3"/>
          <dgm:dir/>
          <dgm:animLvl val="lvl"/>
          <dgm:resizeHandles/>
        </dgm:presLayoutVars>
      </dgm:prSet>
      <dgm:spPr/>
    </dgm:pt>
    <dgm:pt modelId="{ADF88A8C-8393-49CB-B331-3BCE1D9D0D4F}" type="pres">
      <dgm:prSet presAssocID="{E1EB38B2-FE53-417E-977C-417E5740914B}" presName="horFlow" presStyleCnt="0"/>
      <dgm:spPr/>
    </dgm:pt>
    <dgm:pt modelId="{C51E2C7D-E5D6-44B1-9069-448022E5B557}" type="pres">
      <dgm:prSet presAssocID="{E1EB38B2-FE53-417E-977C-417E5740914B}" presName="bigChev" presStyleLbl="node1" presStyleIdx="0" presStyleCnt="2"/>
      <dgm:spPr/>
    </dgm:pt>
    <dgm:pt modelId="{EB1D02DC-0F87-4BA9-9A11-CACCB21249B6}" type="pres">
      <dgm:prSet presAssocID="{DA52F766-8BC4-442B-B82D-9F6D209864D8}" presName="parTrans" presStyleCnt="0"/>
      <dgm:spPr/>
    </dgm:pt>
    <dgm:pt modelId="{E222ECA5-0DE1-4C77-9C1A-09A7950CD584}" type="pres">
      <dgm:prSet presAssocID="{0197FB56-E3B1-40D4-876F-C6344D117CE8}" presName="node" presStyleLbl="alignAccFollowNode1" presStyleIdx="0" presStyleCnt="8">
        <dgm:presLayoutVars>
          <dgm:bulletEnabled val="1"/>
        </dgm:presLayoutVars>
      </dgm:prSet>
      <dgm:spPr/>
    </dgm:pt>
    <dgm:pt modelId="{29051125-9DDD-4AC2-BB93-BB02BF31637E}" type="pres">
      <dgm:prSet presAssocID="{108B7807-AB05-49F5-87CC-61629A1D9317}" presName="sibTrans" presStyleCnt="0"/>
      <dgm:spPr/>
    </dgm:pt>
    <dgm:pt modelId="{448D07CC-E995-42BA-A791-62C9467DD933}" type="pres">
      <dgm:prSet presAssocID="{86DC4C95-D87A-46B7-8848-87545FE93D63}" presName="node" presStyleLbl="alignAccFollowNode1" presStyleIdx="1" presStyleCnt="8">
        <dgm:presLayoutVars>
          <dgm:bulletEnabled val="1"/>
        </dgm:presLayoutVars>
      </dgm:prSet>
      <dgm:spPr/>
    </dgm:pt>
    <dgm:pt modelId="{B3D93A97-8F44-4951-B36B-C95943521504}" type="pres">
      <dgm:prSet presAssocID="{2865AE3B-3267-4EBB-B4BB-AB7716D49F85}" presName="sibTrans" presStyleCnt="0"/>
      <dgm:spPr/>
    </dgm:pt>
    <dgm:pt modelId="{062B0AE4-9F31-45C3-849B-6D5FBC425E89}" type="pres">
      <dgm:prSet presAssocID="{C459AD9F-0043-4800-B656-4757AF990B08}" presName="node" presStyleLbl="alignAccFollowNode1" presStyleIdx="2" presStyleCnt="8">
        <dgm:presLayoutVars>
          <dgm:bulletEnabled val="1"/>
        </dgm:presLayoutVars>
      </dgm:prSet>
      <dgm:spPr/>
    </dgm:pt>
    <dgm:pt modelId="{4423BCB3-85AA-4EC9-AAA2-C10DA45205CD}" type="pres">
      <dgm:prSet presAssocID="{8C3B4EC4-A2BA-43C7-9A1D-1C42EACD3F6C}" presName="sibTrans" presStyleCnt="0"/>
      <dgm:spPr/>
    </dgm:pt>
    <dgm:pt modelId="{2971ACF8-7BA0-4BBD-9EB3-92E3B5EDFA38}" type="pres">
      <dgm:prSet presAssocID="{63B4EF3B-4947-4018-8534-D553F544B483}" presName="node" presStyleLbl="alignAccFollowNode1" presStyleIdx="3" presStyleCnt="8">
        <dgm:presLayoutVars>
          <dgm:bulletEnabled val="1"/>
        </dgm:presLayoutVars>
      </dgm:prSet>
      <dgm:spPr/>
    </dgm:pt>
    <dgm:pt modelId="{96786BFF-D1DA-4F7E-8340-64778F7401F9}" type="pres">
      <dgm:prSet presAssocID="{E1EB38B2-FE53-417E-977C-417E5740914B}" presName="vSp" presStyleCnt="0"/>
      <dgm:spPr/>
    </dgm:pt>
    <dgm:pt modelId="{CBC35395-6500-4A6B-B3E5-F65FAAB7181A}" type="pres">
      <dgm:prSet presAssocID="{C24C1D82-C8FA-406B-BC6E-72899AB7BF31}" presName="horFlow" presStyleCnt="0"/>
      <dgm:spPr/>
    </dgm:pt>
    <dgm:pt modelId="{DBAE6592-61BD-4634-9C38-721F347CC9D7}" type="pres">
      <dgm:prSet presAssocID="{C24C1D82-C8FA-406B-BC6E-72899AB7BF31}" presName="bigChev" presStyleLbl="node1" presStyleIdx="1" presStyleCnt="2"/>
      <dgm:spPr/>
    </dgm:pt>
    <dgm:pt modelId="{50CD3996-652A-4B75-A821-F15F435C89A2}" type="pres">
      <dgm:prSet presAssocID="{6AE79FF3-D111-46A1-9354-CD7E6FECC140}" presName="parTrans" presStyleCnt="0"/>
      <dgm:spPr/>
    </dgm:pt>
    <dgm:pt modelId="{CE70A329-9F66-4A27-976D-D496575C6138}" type="pres">
      <dgm:prSet presAssocID="{7FF6FE4E-7484-4E89-9922-034C3C14FD40}" presName="node" presStyleLbl="alignAccFollowNode1" presStyleIdx="4" presStyleCnt="8">
        <dgm:presLayoutVars>
          <dgm:bulletEnabled val="1"/>
        </dgm:presLayoutVars>
      </dgm:prSet>
      <dgm:spPr/>
    </dgm:pt>
    <dgm:pt modelId="{74272056-07AB-4021-9E65-64F7140ACC9B}" type="pres">
      <dgm:prSet presAssocID="{E0C19A03-602A-4078-B10D-617BF0C64541}" presName="sibTrans" presStyleCnt="0"/>
      <dgm:spPr/>
    </dgm:pt>
    <dgm:pt modelId="{B3E6D47A-9742-4738-B571-7FC56486A848}" type="pres">
      <dgm:prSet presAssocID="{6473C05F-DD8F-4056-932D-3DAB125134DA}" presName="node" presStyleLbl="alignAccFollowNode1" presStyleIdx="5" presStyleCnt="8">
        <dgm:presLayoutVars>
          <dgm:bulletEnabled val="1"/>
        </dgm:presLayoutVars>
      </dgm:prSet>
      <dgm:spPr/>
    </dgm:pt>
    <dgm:pt modelId="{23BEF0F5-F303-407B-B755-797F7CD8B4A6}" type="pres">
      <dgm:prSet presAssocID="{319D5698-990D-4870-827E-DFF84C3F11AE}" presName="sibTrans" presStyleCnt="0"/>
      <dgm:spPr/>
    </dgm:pt>
    <dgm:pt modelId="{7754330F-CAF8-4C83-8792-DAB55A1EDBC1}" type="pres">
      <dgm:prSet presAssocID="{63B388A2-2F41-4C5F-873B-08D77C1375F1}" presName="node" presStyleLbl="alignAccFollowNode1" presStyleIdx="6" presStyleCnt="8">
        <dgm:presLayoutVars>
          <dgm:bulletEnabled val="1"/>
        </dgm:presLayoutVars>
      </dgm:prSet>
      <dgm:spPr/>
    </dgm:pt>
    <dgm:pt modelId="{7947042A-107F-47B1-8931-2EA1ED64D1F2}" type="pres">
      <dgm:prSet presAssocID="{36C7DBA1-575D-4FEB-BA8F-AC8A8E3CAC54}" presName="sibTrans" presStyleCnt="0"/>
      <dgm:spPr/>
    </dgm:pt>
    <dgm:pt modelId="{A54BD8AE-CCD5-4155-A67F-2722833F3FEC}" type="pres">
      <dgm:prSet presAssocID="{FE936BBF-6A80-4BE3-A17C-3AD74B058B14}" presName="node" presStyleLbl="alignAccFollowNode1" presStyleIdx="7" presStyleCnt="8">
        <dgm:presLayoutVars>
          <dgm:bulletEnabled val="1"/>
        </dgm:presLayoutVars>
      </dgm:prSet>
      <dgm:spPr/>
    </dgm:pt>
  </dgm:ptLst>
  <dgm:cxnLst>
    <dgm:cxn modelId="{D8445A10-E253-454D-9B20-6EFD197C892A}" type="presOf" srcId="{FE936BBF-6A80-4BE3-A17C-3AD74B058B14}" destId="{A54BD8AE-CCD5-4155-A67F-2722833F3FEC}" srcOrd="0" destOrd="0" presId="urn:microsoft.com/office/officeart/2005/8/layout/lProcess3"/>
    <dgm:cxn modelId="{305F1937-1643-4712-AC96-CDAA4C88748A}" srcId="{E1EB38B2-FE53-417E-977C-417E5740914B}" destId="{63B4EF3B-4947-4018-8534-D553F544B483}" srcOrd="3" destOrd="0" parTransId="{3E33E949-C9C3-4C83-BAD9-A57433858976}" sibTransId="{5B0E5017-EB1F-439F-9E4F-686A263A7589}"/>
    <dgm:cxn modelId="{B0C2AF45-09CC-49A7-93C2-9045E3C37CF7}" type="presOf" srcId="{963B2148-0406-4454-AB55-4E4930340791}" destId="{3CF051C1-F092-408B-A09F-5C48388CDDDC}" srcOrd="0" destOrd="0" presId="urn:microsoft.com/office/officeart/2005/8/layout/lProcess3"/>
    <dgm:cxn modelId="{91555348-8966-42F4-9837-62A42F0CEEB5}" type="presOf" srcId="{86DC4C95-D87A-46B7-8848-87545FE93D63}" destId="{448D07CC-E995-42BA-A791-62C9467DD933}" srcOrd="0" destOrd="0" presId="urn:microsoft.com/office/officeart/2005/8/layout/lProcess3"/>
    <dgm:cxn modelId="{E872F348-DBA1-4B13-B432-52F4DBF9B211}" srcId="{C24C1D82-C8FA-406B-BC6E-72899AB7BF31}" destId="{7FF6FE4E-7484-4E89-9922-034C3C14FD40}" srcOrd="0" destOrd="0" parTransId="{6AE79FF3-D111-46A1-9354-CD7E6FECC140}" sibTransId="{E0C19A03-602A-4078-B10D-617BF0C64541}"/>
    <dgm:cxn modelId="{496E695A-87E5-4336-AA95-A77D950EAC17}" srcId="{E1EB38B2-FE53-417E-977C-417E5740914B}" destId="{86DC4C95-D87A-46B7-8848-87545FE93D63}" srcOrd="1" destOrd="0" parTransId="{F330E43C-01CD-4FC3-9CD2-27A6C91B8A1B}" sibTransId="{2865AE3B-3267-4EBB-B4BB-AB7716D49F85}"/>
    <dgm:cxn modelId="{C71AEA7A-1EFD-4A3F-9BC5-5FA73710632E}" srcId="{963B2148-0406-4454-AB55-4E4930340791}" destId="{E1EB38B2-FE53-417E-977C-417E5740914B}" srcOrd="0" destOrd="0" parTransId="{FCA5585E-317E-461A-8A1B-3887A0377EBE}" sibTransId="{8419A6FE-95B9-43DC-958B-D18652448F61}"/>
    <dgm:cxn modelId="{3948579C-F39D-4611-AFC4-890836F0CF21}" srcId="{C24C1D82-C8FA-406B-BC6E-72899AB7BF31}" destId="{6473C05F-DD8F-4056-932D-3DAB125134DA}" srcOrd="1" destOrd="0" parTransId="{E4BFF8DC-4385-4F16-9299-92ADF58817C5}" sibTransId="{319D5698-990D-4870-827E-DFF84C3F11AE}"/>
    <dgm:cxn modelId="{C448E39C-89B6-4F38-AFA9-CA7DB191C55B}" type="presOf" srcId="{6473C05F-DD8F-4056-932D-3DAB125134DA}" destId="{B3E6D47A-9742-4738-B571-7FC56486A848}" srcOrd="0" destOrd="0" presId="urn:microsoft.com/office/officeart/2005/8/layout/lProcess3"/>
    <dgm:cxn modelId="{D56194A5-44A4-434E-96F9-897B2D91801B}" srcId="{C24C1D82-C8FA-406B-BC6E-72899AB7BF31}" destId="{FE936BBF-6A80-4BE3-A17C-3AD74B058B14}" srcOrd="3" destOrd="0" parTransId="{FE5A7E46-31AA-414E-8480-5E35E671C34A}" sibTransId="{2565A559-49BD-4A4B-B89E-058656FA64A9}"/>
    <dgm:cxn modelId="{CB819AAE-7AFA-4E69-B794-CDD2DEB4C535}" srcId="{E1EB38B2-FE53-417E-977C-417E5740914B}" destId="{0197FB56-E3B1-40D4-876F-C6344D117CE8}" srcOrd="0" destOrd="0" parTransId="{DA52F766-8BC4-442B-B82D-9F6D209864D8}" sibTransId="{108B7807-AB05-49F5-87CC-61629A1D9317}"/>
    <dgm:cxn modelId="{06D669B6-50F8-4BDC-90DE-27B9CBDF38B3}" type="presOf" srcId="{0197FB56-E3B1-40D4-876F-C6344D117CE8}" destId="{E222ECA5-0DE1-4C77-9C1A-09A7950CD584}" srcOrd="0" destOrd="0" presId="urn:microsoft.com/office/officeart/2005/8/layout/lProcess3"/>
    <dgm:cxn modelId="{89E9A2BA-6B53-4382-BC9F-18AE2E5D65A0}" type="presOf" srcId="{63B4EF3B-4947-4018-8534-D553F544B483}" destId="{2971ACF8-7BA0-4BBD-9EB3-92E3B5EDFA38}" srcOrd="0" destOrd="0" presId="urn:microsoft.com/office/officeart/2005/8/layout/lProcess3"/>
    <dgm:cxn modelId="{E35747CA-7C1E-417E-8E20-0E1004839A37}" srcId="{963B2148-0406-4454-AB55-4E4930340791}" destId="{C24C1D82-C8FA-406B-BC6E-72899AB7BF31}" srcOrd="1" destOrd="0" parTransId="{A5B33F1F-7A70-4BBA-A7D2-279D86E83A05}" sibTransId="{D9332F43-7950-40B9-9599-178C07DBC859}"/>
    <dgm:cxn modelId="{FC1CC4CC-CB05-41E1-89E4-076AF21E51EC}" type="presOf" srcId="{E1EB38B2-FE53-417E-977C-417E5740914B}" destId="{C51E2C7D-E5D6-44B1-9069-448022E5B557}" srcOrd="0" destOrd="0" presId="urn:microsoft.com/office/officeart/2005/8/layout/lProcess3"/>
    <dgm:cxn modelId="{59A6D0D0-9847-47A2-921E-A170E8BE1D0E}" srcId="{C24C1D82-C8FA-406B-BC6E-72899AB7BF31}" destId="{63B388A2-2F41-4C5F-873B-08D77C1375F1}" srcOrd="2" destOrd="0" parTransId="{AC96D516-323E-4F91-931F-11F687F016EB}" sibTransId="{36C7DBA1-575D-4FEB-BA8F-AC8A8E3CAC54}"/>
    <dgm:cxn modelId="{1B8CAED5-A8F2-4B3A-95D3-C4CF64EA6FE8}" type="presOf" srcId="{C24C1D82-C8FA-406B-BC6E-72899AB7BF31}" destId="{DBAE6592-61BD-4634-9C38-721F347CC9D7}" srcOrd="0" destOrd="0" presId="urn:microsoft.com/office/officeart/2005/8/layout/lProcess3"/>
    <dgm:cxn modelId="{114551DD-0769-4D66-B370-805307FCCF99}" type="presOf" srcId="{C459AD9F-0043-4800-B656-4757AF990B08}" destId="{062B0AE4-9F31-45C3-849B-6D5FBC425E89}" srcOrd="0" destOrd="0" presId="urn:microsoft.com/office/officeart/2005/8/layout/lProcess3"/>
    <dgm:cxn modelId="{69671CEB-7C17-44BC-9EB8-D26FC1189AC7}" type="presOf" srcId="{7FF6FE4E-7484-4E89-9922-034C3C14FD40}" destId="{CE70A329-9F66-4A27-976D-D496575C6138}" srcOrd="0" destOrd="0" presId="urn:microsoft.com/office/officeart/2005/8/layout/lProcess3"/>
    <dgm:cxn modelId="{E00F7AF5-5907-4608-93DE-574E6EA92D39}" type="presOf" srcId="{63B388A2-2F41-4C5F-873B-08D77C1375F1}" destId="{7754330F-CAF8-4C83-8792-DAB55A1EDBC1}" srcOrd="0" destOrd="0" presId="urn:microsoft.com/office/officeart/2005/8/layout/lProcess3"/>
    <dgm:cxn modelId="{956E85F9-6D2C-4045-8BB3-25EE7D94BA23}" srcId="{E1EB38B2-FE53-417E-977C-417E5740914B}" destId="{C459AD9F-0043-4800-B656-4757AF990B08}" srcOrd="2" destOrd="0" parTransId="{1DF70482-748C-419F-A04C-E5774CD3A2A2}" sibTransId="{8C3B4EC4-A2BA-43C7-9A1D-1C42EACD3F6C}"/>
    <dgm:cxn modelId="{789D7CFE-78DA-4E77-9F5B-048F4A076DB5}" type="presParOf" srcId="{3CF051C1-F092-408B-A09F-5C48388CDDDC}" destId="{ADF88A8C-8393-49CB-B331-3BCE1D9D0D4F}" srcOrd="0" destOrd="0" presId="urn:microsoft.com/office/officeart/2005/8/layout/lProcess3"/>
    <dgm:cxn modelId="{8F3365B8-4739-4475-8BBB-1FAC74C463D1}" type="presParOf" srcId="{ADF88A8C-8393-49CB-B331-3BCE1D9D0D4F}" destId="{C51E2C7D-E5D6-44B1-9069-448022E5B557}" srcOrd="0" destOrd="0" presId="urn:microsoft.com/office/officeart/2005/8/layout/lProcess3"/>
    <dgm:cxn modelId="{2846B877-0027-487F-B357-8192943C5BF1}" type="presParOf" srcId="{ADF88A8C-8393-49CB-B331-3BCE1D9D0D4F}" destId="{EB1D02DC-0F87-4BA9-9A11-CACCB21249B6}" srcOrd="1" destOrd="0" presId="urn:microsoft.com/office/officeart/2005/8/layout/lProcess3"/>
    <dgm:cxn modelId="{437EF240-FF38-4467-9B3B-A81B44BA270D}" type="presParOf" srcId="{ADF88A8C-8393-49CB-B331-3BCE1D9D0D4F}" destId="{E222ECA5-0DE1-4C77-9C1A-09A7950CD584}" srcOrd="2" destOrd="0" presId="urn:microsoft.com/office/officeart/2005/8/layout/lProcess3"/>
    <dgm:cxn modelId="{0F02DA0D-7C97-4079-BC47-FE399796BED7}" type="presParOf" srcId="{ADF88A8C-8393-49CB-B331-3BCE1D9D0D4F}" destId="{29051125-9DDD-4AC2-BB93-BB02BF31637E}" srcOrd="3" destOrd="0" presId="urn:microsoft.com/office/officeart/2005/8/layout/lProcess3"/>
    <dgm:cxn modelId="{0DA8C22E-35C2-4693-8041-7C38BF8CCFD0}" type="presParOf" srcId="{ADF88A8C-8393-49CB-B331-3BCE1D9D0D4F}" destId="{448D07CC-E995-42BA-A791-62C9467DD933}" srcOrd="4" destOrd="0" presId="urn:microsoft.com/office/officeart/2005/8/layout/lProcess3"/>
    <dgm:cxn modelId="{E59F4454-3A84-4766-92E3-D1766F43E8E9}" type="presParOf" srcId="{ADF88A8C-8393-49CB-B331-3BCE1D9D0D4F}" destId="{B3D93A97-8F44-4951-B36B-C95943521504}" srcOrd="5" destOrd="0" presId="urn:microsoft.com/office/officeart/2005/8/layout/lProcess3"/>
    <dgm:cxn modelId="{029DCD89-6A51-4457-8387-678486155CE8}" type="presParOf" srcId="{ADF88A8C-8393-49CB-B331-3BCE1D9D0D4F}" destId="{062B0AE4-9F31-45C3-849B-6D5FBC425E89}" srcOrd="6" destOrd="0" presId="urn:microsoft.com/office/officeart/2005/8/layout/lProcess3"/>
    <dgm:cxn modelId="{E53EF08C-46AC-47C3-8EFD-F2A460929209}" type="presParOf" srcId="{ADF88A8C-8393-49CB-B331-3BCE1D9D0D4F}" destId="{4423BCB3-85AA-4EC9-AAA2-C10DA45205CD}" srcOrd="7" destOrd="0" presId="urn:microsoft.com/office/officeart/2005/8/layout/lProcess3"/>
    <dgm:cxn modelId="{852BFA08-DCEB-49C0-8D6B-2782045DF0C3}" type="presParOf" srcId="{ADF88A8C-8393-49CB-B331-3BCE1D9D0D4F}" destId="{2971ACF8-7BA0-4BBD-9EB3-92E3B5EDFA38}" srcOrd="8" destOrd="0" presId="urn:microsoft.com/office/officeart/2005/8/layout/lProcess3"/>
    <dgm:cxn modelId="{F08853A1-FC34-4824-8DAE-A15AC5401EC8}" type="presParOf" srcId="{3CF051C1-F092-408B-A09F-5C48388CDDDC}" destId="{96786BFF-D1DA-4F7E-8340-64778F7401F9}" srcOrd="1" destOrd="0" presId="urn:microsoft.com/office/officeart/2005/8/layout/lProcess3"/>
    <dgm:cxn modelId="{5DB44D07-F3FC-4834-9A31-E43188E6B0D5}" type="presParOf" srcId="{3CF051C1-F092-408B-A09F-5C48388CDDDC}" destId="{CBC35395-6500-4A6B-B3E5-F65FAAB7181A}" srcOrd="2" destOrd="0" presId="urn:microsoft.com/office/officeart/2005/8/layout/lProcess3"/>
    <dgm:cxn modelId="{3EBAAC88-AF06-4528-9384-E1B74CFB334C}" type="presParOf" srcId="{CBC35395-6500-4A6B-B3E5-F65FAAB7181A}" destId="{DBAE6592-61BD-4634-9C38-721F347CC9D7}" srcOrd="0" destOrd="0" presId="urn:microsoft.com/office/officeart/2005/8/layout/lProcess3"/>
    <dgm:cxn modelId="{188F3B9E-179F-4787-9BE4-C2F13AE3E15E}" type="presParOf" srcId="{CBC35395-6500-4A6B-B3E5-F65FAAB7181A}" destId="{50CD3996-652A-4B75-A821-F15F435C89A2}" srcOrd="1" destOrd="0" presId="urn:microsoft.com/office/officeart/2005/8/layout/lProcess3"/>
    <dgm:cxn modelId="{8E47B01D-B5FF-45E6-869E-791CDC1F6961}" type="presParOf" srcId="{CBC35395-6500-4A6B-B3E5-F65FAAB7181A}" destId="{CE70A329-9F66-4A27-976D-D496575C6138}" srcOrd="2" destOrd="0" presId="urn:microsoft.com/office/officeart/2005/8/layout/lProcess3"/>
    <dgm:cxn modelId="{B7A1CC2F-AC5E-4152-A0B3-BBE58370AA47}" type="presParOf" srcId="{CBC35395-6500-4A6B-B3E5-F65FAAB7181A}" destId="{74272056-07AB-4021-9E65-64F7140ACC9B}" srcOrd="3" destOrd="0" presId="urn:microsoft.com/office/officeart/2005/8/layout/lProcess3"/>
    <dgm:cxn modelId="{E82CA5E7-D619-45DB-8184-CE89B858B97F}" type="presParOf" srcId="{CBC35395-6500-4A6B-B3E5-F65FAAB7181A}" destId="{B3E6D47A-9742-4738-B571-7FC56486A848}" srcOrd="4" destOrd="0" presId="urn:microsoft.com/office/officeart/2005/8/layout/lProcess3"/>
    <dgm:cxn modelId="{CC534160-AA23-4FA7-949E-310556667AA3}" type="presParOf" srcId="{CBC35395-6500-4A6B-B3E5-F65FAAB7181A}" destId="{23BEF0F5-F303-407B-B755-797F7CD8B4A6}" srcOrd="5" destOrd="0" presId="urn:microsoft.com/office/officeart/2005/8/layout/lProcess3"/>
    <dgm:cxn modelId="{7FE552B3-08CA-473F-8CFF-1FC58659E64F}" type="presParOf" srcId="{CBC35395-6500-4A6B-B3E5-F65FAAB7181A}" destId="{7754330F-CAF8-4C83-8792-DAB55A1EDBC1}" srcOrd="6" destOrd="0" presId="urn:microsoft.com/office/officeart/2005/8/layout/lProcess3"/>
    <dgm:cxn modelId="{22B7F2DD-526C-4B37-82E4-423E99B2A5B3}" type="presParOf" srcId="{CBC35395-6500-4A6B-B3E5-F65FAAB7181A}" destId="{7947042A-107F-47B1-8931-2EA1ED64D1F2}" srcOrd="7" destOrd="0" presId="urn:microsoft.com/office/officeart/2005/8/layout/lProcess3"/>
    <dgm:cxn modelId="{80A9DC4F-7D34-449C-922F-B28FED32534A}" type="presParOf" srcId="{CBC35395-6500-4A6B-B3E5-F65FAAB7181A}" destId="{A54BD8AE-CCD5-4155-A67F-2722833F3FEC}" srcOrd="8"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E2C7D-E5D6-44B1-9069-448022E5B557}">
      <dsp:nvSpPr>
        <dsp:cNvPr id="0" name=""/>
        <dsp:cNvSpPr/>
      </dsp:nvSpPr>
      <dsp:spPr>
        <a:xfrm>
          <a:off x="843594" y="476"/>
          <a:ext cx="1534516" cy="613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sz="1800" kern="1200"/>
            <a:t>项目管控</a:t>
          </a:r>
        </a:p>
      </dsp:txBody>
      <dsp:txXfrm>
        <a:off x="1150497" y="476"/>
        <a:ext cx="920710" cy="613806"/>
      </dsp:txXfrm>
    </dsp:sp>
    <dsp:sp modelId="{E222ECA5-0DE1-4C77-9C1A-09A7950CD584}">
      <dsp:nvSpPr>
        <dsp:cNvPr id="0" name=""/>
        <dsp:cNvSpPr/>
      </dsp:nvSpPr>
      <dsp:spPr>
        <a:xfrm>
          <a:off x="2178624" y="52649"/>
          <a:ext cx="1273648" cy="5094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zh-CN" sz="1500" kern="1200" dirty="0"/>
            <a:t>项目发布</a:t>
          </a:r>
        </a:p>
      </dsp:txBody>
      <dsp:txXfrm>
        <a:off x="2433354" y="52649"/>
        <a:ext cx="764189" cy="509459"/>
      </dsp:txXfrm>
    </dsp:sp>
    <dsp:sp modelId="{448D07CC-E995-42BA-A791-62C9467DD933}">
      <dsp:nvSpPr>
        <dsp:cNvPr id="0" name=""/>
        <dsp:cNvSpPr/>
      </dsp:nvSpPr>
      <dsp:spPr>
        <a:xfrm>
          <a:off x="3273962" y="52649"/>
          <a:ext cx="1273648" cy="5094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zh-CN" sz="1500" kern="1200" dirty="0"/>
            <a:t>权限管理</a:t>
          </a:r>
        </a:p>
      </dsp:txBody>
      <dsp:txXfrm>
        <a:off x="3528692" y="52649"/>
        <a:ext cx="764189" cy="509459"/>
      </dsp:txXfrm>
    </dsp:sp>
    <dsp:sp modelId="{062B0AE4-9F31-45C3-849B-6D5FBC425E89}">
      <dsp:nvSpPr>
        <dsp:cNvPr id="0" name=""/>
        <dsp:cNvSpPr/>
      </dsp:nvSpPr>
      <dsp:spPr>
        <a:xfrm>
          <a:off x="4369300" y="52649"/>
          <a:ext cx="1273648" cy="5094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用户封禁</a:t>
          </a:r>
          <a:endParaRPr lang="zh-CN" sz="1500" kern="1200" dirty="0"/>
        </a:p>
      </dsp:txBody>
      <dsp:txXfrm>
        <a:off x="4624030" y="52649"/>
        <a:ext cx="764189" cy="509459"/>
      </dsp:txXfrm>
    </dsp:sp>
    <dsp:sp modelId="{2971ACF8-7BA0-4BBD-9EB3-92E3B5EDFA38}">
      <dsp:nvSpPr>
        <dsp:cNvPr id="0" name=""/>
        <dsp:cNvSpPr/>
      </dsp:nvSpPr>
      <dsp:spPr>
        <a:xfrm>
          <a:off x="5464639" y="52649"/>
          <a:ext cx="1273648" cy="5094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项目冻结</a:t>
          </a:r>
          <a:endParaRPr lang="zh-CN" sz="1500" kern="1200" dirty="0"/>
        </a:p>
      </dsp:txBody>
      <dsp:txXfrm>
        <a:off x="5719369" y="52649"/>
        <a:ext cx="764189" cy="509459"/>
      </dsp:txXfrm>
    </dsp:sp>
    <dsp:sp modelId="{DBAE6592-61BD-4634-9C38-721F347CC9D7}">
      <dsp:nvSpPr>
        <dsp:cNvPr id="0" name=""/>
        <dsp:cNvSpPr/>
      </dsp:nvSpPr>
      <dsp:spPr>
        <a:xfrm>
          <a:off x="843594" y="700215"/>
          <a:ext cx="1534516" cy="613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zh-CN" sz="1800" kern="1200" dirty="0"/>
            <a:t>项目监控</a:t>
          </a:r>
        </a:p>
      </dsp:txBody>
      <dsp:txXfrm>
        <a:off x="1150497" y="700215"/>
        <a:ext cx="920710" cy="613806"/>
      </dsp:txXfrm>
    </dsp:sp>
    <dsp:sp modelId="{CE70A329-9F66-4A27-976D-D496575C6138}">
      <dsp:nvSpPr>
        <dsp:cNvPr id="0" name=""/>
        <dsp:cNvSpPr/>
      </dsp:nvSpPr>
      <dsp:spPr>
        <a:xfrm>
          <a:off x="2178624" y="752389"/>
          <a:ext cx="1273648" cy="5094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zh-CN" sz="1500" kern="1200" dirty="0"/>
            <a:t>指标</a:t>
          </a:r>
        </a:p>
      </dsp:txBody>
      <dsp:txXfrm>
        <a:off x="2433354" y="752389"/>
        <a:ext cx="764189" cy="509459"/>
      </dsp:txXfrm>
    </dsp:sp>
    <dsp:sp modelId="{B3E6D47A-9742-4738-B571-7FC56486A848}">
      <dsp:nvSpPr>
        <dsp:cNvPr id="0" name=""/>
        <dsp:cNvSpPr/>
      </dsp:nvSpPr>
      <dsp:spPr>
        <a:xfrm>
          <a:off x="3273962" y="752389"/>
          <a:ext cx="1273648" cy="5094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zh-CN" sz="1500" kern="1200"/>
            <a:t>错误</a:t>
          </a:r>
        </a:p>
      </dsp:txBody>
      <dsp:txXfrm>
        <a:off x="3528692" y="752389"/>
        <a:ext cx="764189" cy="509459"/>
      </dsp:txXfrm>
    </dsp:sp>
    <dsp:sp modelId="{7754330F-CAF8-4C83-8792-DAB55A1EDBC1}">
      <dsp:nvSpPr>
        <dsp:cNvPr id="0" name=""/>
        <dsp:cNvSpPr/>
      </dsp:nvSpPr>
      <dsp:spPr>
        <a:xfrm>
          <a:off x="4369300" y="752389"/>
          <a:ext cx="1273648" cy="5094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zh-CN" sz="1500" kern="1200" dirty="0"/>
            <a:t>性能信息</a:t>
          </a:r>
        </a:p>
      </dsp:txBody>
      <dsp:txXfrm>
        <a:off x="4624030" y="752389"/>
        <a:ext cx="764189" cy="509459"/>
      </dsp:txXfrm>
    </dsp:sp>
    <dsp:sp modelId="{A54BD8AE-CCD5-4155-A67F-2722833F3FEC}">
      <dsp:nvSpPr>
        <dsp:cNvPr id="0" name=""/>
        <dsp:cNvSpPr/>
      </dsp:nvSpPr>
      <dsp:spPr>
        <a:xfrm>
          <a:off x="5464639" y="752389"/>
          <a:ext cx="1273648" cy="5094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日志实时显示</a:t>
          </a:r>
          <a:endParaRPr lang="zh-CN" sz="1500" kern="1200" dirty="0"/>
        </a:p>
      </dsp:txBody>
      <dsp:txXfrm>
        <a:off x="5719369" y="752389"/>
        <a:ext cx="764189" cy="50945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t>2023/8/31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t>‹#›</a:t>
            </a:fld>
            <a:endParaRPr lang="zh-CN" altLang="en-US"/>
          </a:p>
        </p:txBody>
      </p:sp>
    </p:spTree>
    <p:extLst>
      <p:ext uri="{BB962C8B-B14F-4D97-AF65-F5344CB8AC3E}">
        <p14:creationId xmlns:p14="http://schemas.microsoft.com/office/powerpoint/2010/main" val="3720696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a:t>
            </a:fld>
            <a:endParaRPr lang="zh-CN" altLang="en-US"/>
          </a:p>
        </p:txBody>
      </p:sp>
    </p:spTree>
    <p:extLst>
      <p:ext uri="{BB962C8B-B14F-4D97-AF65-F5344CB8AC3E}">
        <p14:creationId xmlns:p14="http://schemas.microsoft.com/office/powerpoint/2010/main" val="37021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19</a:t>
            </a:fld>
            <a:endParaRPr lang="zh-CN" altLang="en-US"/>
          </a:p>
        </p:txBody>
      </p:sp>
    </p:spTree>
    <p:extLst>
      <p:ext uri="{BB962C8B-B14F-4D97-AF65-F5344CB8AC3E}">
        <p14:creationId xmlns:p14="http://schemas.microsoft.com/office/powerpoint/2010/main" val="15872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7A7EA-1AE8-451A-9961-B4FFFAF48E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B7B5BB-BA7E-4B59-8B8A-A48EBC991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325D62-B3DA-479E-93A5-89838E6BA26B}"/>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77820C1D-EEDA-42F2-86D5-182DB78387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B7F4A4-66C5-46E9-BF04-17FE1AC27C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5425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ED284-0E9D-482F-B856-76A2D2B0E9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3467B8-FCFB-46D0-BE09-AFF16AF670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AC6B98-6C5A-476D-A015-FA6811054037}"/>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D94C7B47-B6EB-4954-BDE1-E528748E07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BDF827-69B8-4B38-8040-758CF7E43945}"/>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92015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9391CF-CC2A-4981-B400-6D4673D5F73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625815-3811-46B4-ADB4-EC121BBC6B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7E7046-BDD5-4A0C-8A48-0C3DC8ACDF34}"/>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9ABF5539-6CBA-4B59-BDD4-F58D128072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8A8429-4810-466B-9CB6-D373CBCBDEF2}"/>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92475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48562-8F23-47E9-99F0-621509ED55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512AD7-7614-4879-9241-41E9A77DE6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8CAB5F-C7B0-4A19-AEFF-8522F0334866}"/>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DAB4FCA0-770B-4DC5-ABB8-88AFB3F0A8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667B72-F3AC-4116-BB94-BA310D61B2F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09869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2DBAC-0099-415F-8C27-209D8B8579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37D949-E75B-4CAC-A020-67E866BFC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2EEED9-DB07-4C3A-ADCF-9C57CA2D0504}"/>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3CAC9124-5FEC-4762-9E8E-9DA9795488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0F0298-5B47-4F21-8D6D-802EE1B72A8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78131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AEBD4-6315-4C3B-9006-3D1D2AF5E9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B60409-B4BB-4801-B450-E9A69A7070D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2A8137-B69A-4248-B9C8-FDA9C2F7838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B56D9F2-9593-4904-B034-2A3FF62D7D02}"/>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6" name="页脚占位符 5">
            <a:extLst>
              <a:ext uri="{FF2B5EF4-FFF2-40B4-BE49-F238E27FC236}">
                <a16:creationId xmlns:a16="http://schemas.microsoft.com/office/drawing/2014/main" id="{67D8D1F4-BDDB-4BF6-BEE5-6BE1CED764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98EF2B-BC9E-4668-90EC-DC7CE6F73FCA}"/>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8439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61053-5D47-43A4-AB72-FA4E64B50D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711B8E-9ED5-43B0-B3AD-7D522C9768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E3E80D5-E95C-4988-8964-8BFD738AD9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99F7E2C-29B0-4356-BEDE-7D6A55F2F9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835EE5A-F501-4B77-8B69-B9547B8177A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05207E-1DF9-421E-8A6E-A9885B3D5991}"/>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8" name="页脚占位符 7">
            <a:extLst>
              <a:ext uri="{FF2B5EF4-FFF2-40B4-BE49-F238E27FC236}">
                <a16:creationId xmlns:a16="http://schemas.microsoft.com/office/drawing/2014/main" id="{E66E2714-D2A7-4199-A979-FAAC27161E0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746AF1-733B-4A8C-B99E-95F30DC4C81C}"/>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16725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13520-6A5C-4117-A68E-9F34D18F9B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183103-C3F4-4197-9840-19EF9AB2EDB5}"/>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4" name="页脚占位符 3">
            <a:extLst>
              <a:ext uri="{FF2B5EF4-FFF2-40B4-BE49-F238E27FC236}">
                <a16:creationId xmlns:a16="http://schemas.microsoft.com/office/drawing/2014/main" id="{265027D6-4287-49B1-8FF6-B1E4E09A15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B7A8086-B289-424D-9144-B46B674140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1086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96CE17-93FD-470C-852F-C04A5B0109E7}"/>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3" name="页脚占位符 2">
            <a:extLst>
              <a:ext uri="{FF2B5EF4-FFF2-40B4-BE49-F238E27FC236}">
                <a16:creationId xmlns:a16="http://schemas.microsoft.com/office/drawing/2014/main" id="{6439AC8A-75A5-4308-A4D9-91C6C02570D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B08803-606A-461F-B8A2-45DF36EEE1F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149090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49FE5-958D-4A83-84B3-6C93321A20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47BA609-A975-4B68-9875-22F34E30A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34AAAEA-D93D-47C2-A6E8-201660514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99314A-6D26-4E6E-AC89-4B321800AB03}"/>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6" name="页脚占位符 5">
            <a:extLst>
              <a:ext uri="{FF2B5EF4-FFF2-40B4-BE49-F238E27FC236}">
                <a16:creationId xmlns:a16="http://schemas.microsoft.com/office/drawing/2014/main" id="{7FD572B2-EEF9-42FD-9D6E-FA6BD4FE1E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AC47CD-BEB8-4BCC-8C4C-D655D7354F2F}"/>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415948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E16CF-E25A-48BF-B14C-D189023D54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554132-8B4D-4A6B-98A4-F85AE4883C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39800C5-AF5A-463B-B70A-7F969A1E8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B2C16A-0953-48B3-B315-DBDD16469865}"/>
              </a:ext>
            </a:extLst>
          </p:cNvPr>
          <p:cNvSpPr>
            <a:spLocks noGrp="1"/>
          </p:cNvSpPr>
          <p:nvPr>
            <p:ph type="dt" sz="half" idx="10"/>
          </p:nvPr>
        </p:nvSpPr>
        <p:spPr/>
        <p:txBody>
          <a:bodyPr/>
          <a:lstStyle/>
          <a:p>
            <a:fld id="{2DE362B0-12AC-4085-87E0-7E16945EABF7}" type="datetimeFigureOut">
              <a:rPr lang="zh-CN" altLang="en-US" smtClean="0"/>
              <a:t>2023/8/31</a:t>
            </a:fld>
            <a:endParaRPr lang="zh-CN" altLang="en-US"/>
          </a:p>
        </p:txBody>
      </p:sp>
      <p:sp>
        <p:nvSpPr>
          <p:cNvPr id="6" name="页脚占位符 5">
            <a:extLst>
              <a:ext uri="{FF2B5EF4-FFF2-40B4-BE49-F238E27FC236}">
                <a16:creationId xmlns:a16="http://schemas.microsoft.com/office/drawing/2014/main" id="{A32652F0-EBD0-48B6-B01E-DC9FE8339F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1C5C9B-59CA-47AA-B824-52C454E5A806}"/>
              </a:ext>
            </a:extLst>
          </p:cNvPr>
          <p:cNvSpPr>
            <a:spLocks noGrp="1"/>
          </p:cNvSpPr>
          <p:nvPr>
            <p:ph type="sldNum" sz="quarter" idx="12"/>
          </p:nvPr>
        </p:nvSpPr>
        <p:spPr/>
        <p:txBody>
          <a:body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247328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9E15E8-94A6-48D0-A24D-0B0CB2812F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564804-F978-483E-822B-83FCB8D31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B6681D-E2C3-4C64-AD91-36BDC2BE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0FCB35B2-B2F7-45D0-811E-EA78DE204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1AA3CD-6552-417C-A511-789FEB25CF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t>‹#›</a:t>
            </a:fld>
            <a:endParaRPr lang="zh-CN" altLang="en-US"/>
          </a:p>
        </p:txBody>
      </p:sp>
    </p:spTree>
    <p:extLst>
      <p:ext uri="{BB962C8B-B14F-4D97-AF65-F5344CB8AC3E}">
        <p14:creationId xmlns:p14="http://schemas.microsoft.com/office/powerpoint/2010/main" val="320314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svg"/><Relationship Id="rId7"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6.pn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sv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A8A364C-FA08-47AA-BD76-0C6E8ED0C094}"/>
              </a:ext>
            </a:extLst>
          </p:cNvPr>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sp>
        <p:nvSpPr>
          <p:cNvPr id="2" name="文本框 1">
            <a:extLst>
              <a:ext uri="{FF2B5EF4-FFF2-40B4-BE49-F238E27FC236}">
                <a16:creationId xmlns:a16="http://schemas.microsoft.com/office/drawing/2014/main" id="{807646AB-D820-4F65-A736-C7F6C0D343B5}"/>
              </a:ext>
            </a:extLst>
          </p:cNvPr>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7" name="文本框 6">
            <a:extLst>
              <a:ext uri="{FF2B5EF4-FFF2-40B4-BE49-F238E27FC236}">
                <a16:creationId xmlns:a16="http://schemas.microsoft.com/office/drawing/2014/main" id="{0A0A4E89-2CA5-40CC-A10C-AD48FB848867}"/>
              </a:ext>
            </a:extLst>
          </p:cNvPr>
          <p:cNvSpPr txBox="1"/>
          <p:nvPr/>
        </p:nvSpPr>
        <p:spPr>
          <a:xfrm>
            <a:off x="983847" y="3274139"/>
            <a:ext cx="3941133" cy="523220"/>
          </a:xfrm>
          <a:prstGeom prst="rect">
            <a:avLst/>
          </a:prstGeom>
          <a:noFill/>
        </p:spPr>
        <p:txBody>
          <a:bodyPr wrap="square" rtlCol="0">
            <a:spAutoFit/>
          </a:bodyPr>
          <a:lstStyle/>
          <a:p>
            <a:r>
              <a:rPr lang="zh-CN" altLang="en-US" sz="2800" b="1" dirty="0">
                <a:solidFill>
                  <a:schemeClr val="bg1">
                    <a:alpha val="80000"/>
                  </a:schemeClr>
                </a:solidFill>
                <a:latin typeface="微软雅黑" panose="020B0503020204020204" pitchFamily="34" charset="-122"/>
                <a:ea typeface="微软雅黑" panose="020B0503020204020204" pitchFamily="34" charset="-122"/>
              </a:rPr>
              <a:t>暑期训练营汇报答辩</a:t>
            </a:r>
          </a:p>
        </p:txBody>
      </p:sp>
      <p:sp>
        <p:nvSpPr>
          <p:cNvPr id="8" name="文本框 7">
            <a:extLst>
              <a:ext uri="{FF2B5EF4-FFF2-40B4-BE49-F238E27FC236}">
                <a16:creationId xmlns:a16="http://schemas.microsoft.com/office/drawing/2014/main" id="{5A9B5F70-DB87-49FC-96BD-F9F2413BD9E7}"/>
              </a:ext>
            </a:extLst>
          </p:cNvPr>
          <p:cNvSpPr txBox="1"/>
          <p:nvPr/>
        </p:nvSpPr>
        <p:spPr>
          <a:xfrm>
            <a:off x="983848" y="5456348"/>
            <a:ext cx="2785729"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汇报人：吴卓颖</a:t>
            </a:r>
          </a:p>
        </p:txBody>
      </p:sp>
      <p:sp>
        <p:nvSpPr>
          <p:cNvPr id="9" name="文本框 8">
            <a:extLst>
              <a:ext uri="{FF2B5EF4-FFF2-40B4-BE49-F238E27FC236}">
                <a16:creationId xmlns:a16="http://schemas.microsoft.com/office/drawing/2014/main" id="{317FD266-54AE-4A79-BE5F-32A3138FC0B7}"/>
              </a:ext>
            </a:extLst>
          </p:cNvPr>
          <p:cNvSpPr txBox="1"/>
          <p:nvPr/>
        </p:nvSpPr>
        <p:spPr>
          <a:xfrm>
            <a:off x="983847" y="5926209"/>
            <a:ext cx="4125432" cy="46166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2023</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8</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31</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p>
        </p:txBody>
      </p:sp>
      <p:pic>
        <p:nvPicPr>
          <p:cNvPr id="10" name="图形 9">
            <a:extLst>
              <a:ext uri="{FF2B5EF4-FFF2-40B4-BE49-F238E27FC236}">
                <a16:creationId xmlns:a16="http://schemas.microsoft.com/office/drawing/2014/main" id="{A6EBA856-E02C-47F4-972D-8DEBB12B5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7748" y="-2526731"/>
            <a:ext cx="10224035" cy="10548612"/>
          </a:xfrm>
          <a:prstGeom prst="rect">
            <a:avLst/>
          </a:prstGeom>
        </p:spPr>
      </p:pic>
      <p:cxnSp>
        <p:nvCxnSpPr>
          <p:cNvPr id="5" name="直接连接符 4">
            <a:extLst>
              <a:ext uri="{FF2B5EF4-FFF2-40B4-BE49-F238E27FC236}">
                <a16:creationId xmlns:a16="http://schemas.microsoft.com/office/drawing/2014/main" id="{6836A6BF-75AA-4F2E-BF9C-2DE2FCEB7583}"/>
              </a:ext>
            </a:extLst>
          </p:cNvPr>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FCC40C2-D189-4E21-9504-708EDA7EA1F5}"/>
              </a:ext>
            </a:extLst>
          </p:cNvPr>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A09ABC21-B719-4B6E-93E1-DDCEE5B3F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9863" y="5429921"/>
            <a:ext cx="938469" cy="968263"/>
          </a:xfrm>
          <a:prstGeom prst="rect">
            <a:avLst/>
          </a:prstGeom>
        </p:spPr>
      </p:pic>
    </p:spTree>
    <p:extLst>
      <p:ext uri="{BB962C8B-B14F-4D97-AF65-F5344CB8AC3E}">
        <p14:creationId xmlns:p14="http://schemas.microsoft.com/office/powerpoint/2010/main" val="1701031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075320" y="279027"/>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进步与收获</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748021" y="346211"/>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166231"/>
            <a:ext cx="2039815"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进步与收获</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52184" y="2585365"/>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项目开发情况</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pic>
        <p:nvPicPr>
          <p:cNvPr id="5" name="图片 4">
            <a:extLst>
              <a:ext uri="{FF2B5EF4-FFF2-40B4-BE49-F238E27FC236}">
                <a16:creationId xmlns:a16="http://schemas.microsoft.com/office/drawing/2014/main" id="{20017EDC-B1DE-275A-D58A-776EF6657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25" y="860605"/>
            <a:ext cx="378649" cy="293776"/>
          </a:xfrm>
          <a:prstGeom prst="rect">
            <a:avLst/>
          </a:prstGeom>
        </p:spPr>
      </p:pic>
      <p:sp>
        <p:nvSpPr>
          <p:cNvPr id="7" name="文本框 6">
            <a:extLst>
              <a:ext uri="{FF2B5EF4-FFF2-40B4-BE49-F238E27FC236}">
                <a16:creationId xmlns:a16="http://schemas.microsoft.com/office/drawing/2014/main" id="{C5775081-F363-A636-0691-7D9791631F65}"/>
              </a:ext>
            </a:extLst>
          </p:cNvPr>
          <p:cNvSpPr txBox="1"/>
          <p:nvPr/>
        </p:nvSpPr>
        <p:spPr>
          <a:xfrm>
            <a:off x="606724" y="788266"/>
            <a:ext cx="4012410" cy="369332"/>
          </a:xfrm>
          <a:prstGeom prst="rect">
            <a:avLst/>
          </a:prstGeom>
          <a:noFill/>
        </p:spPr>
        <p:txBody>
          <a:bodyPr wrap="square" rtlCol="0">
            <a:spAutoFit/>
          </a:bodyPr>
          <a:lstStyle/>
          <a:p>
            <a:r>
              <a:rPr lang="en-US" altLang="zh-CN" dirty="0"/>
              <a:t>1</a:t>
            </a:r>
            <a:r>
              <a:rPr lang="zh-CN" altLang="en-US" dirty="0"/>
              <a:t>、</a:t>
            </a:r>
            <a:r>
              <a:rPr lang="zh-CN" altLang="en-US" b="1" dirty="0"/>
              <a:t>后台开发技术</a:t>
            </a:r>
          </a:p>
        </p:txBody>
      </p:sp>
      <p:pic>
        <p:nvPicPr>
          <p:cNvPr id="18" name="图片 17">
            <a:extLst>
              <a:ext uri="{FF2B5EF4-FFF2-40B4-BE49-F238E27FC236}">
                <a16:creationId xmlns:a16="http://schemas.microsoft.com/office/drawing/2014/main" id="{831FD031-6E8B-32B7-EE1D-F9D73E236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670" y="1584910"/>
            <a:ext cx="8256458" cy="5113250"/>
          </a:xfrm>
          <a:prstGeom prst="rect">
            <a:avLst/>
          </a:prstGeom>
        </p:spPr>
      </p:pic>
      <p:sp>
        <p:nvSpPr>
          <p:cNvPr id="20" name="文本框 19">
            <a:extLst>
              <a:ext uri="{FF2B5EF4-FFF2-40B4-BE49-F238E27FC236}">
                <a16:creationId xmlns:a16="http://schemas.microsoft.com/office/drawing/2014/main" id="{1689AEDF-1D01-8382-6957-AA4C96EFC550}"/>
              </a:ext>
            </a:extLst>
          </p:cNvPr>
          <p:cNvSpPr txBox="1"/>
          <p:nvPr/>
        </p:nvSpPr>
        <p:spPr>
          <a:xfrm>
            <a:off x="423712" y="1154381"/>
            <a:ext cx="8058675" cy="338554"/>
          </a:xfrm>
          <a:prstGeom prst="rect">
            <a:avLst/>
          </a:prstGeom>
          <a:noFill/>
        </p:spPr>
        <p:txBody>
          <a:bodyPr wrap="square" rtlCol="0">
            <a:spAutoFit/>
          </a:bodyPr>
          <a:lstStyle/>
          <a:p>
            <a:r>
              <a:rPr lang="en-US" altLang="zh-CN" sz="1600" dirty="0"/>
              <a:t>	</a:t>
            </a:r>
            <a:r>
              <a:rPr lang="zh-CN" altLang="en-US" sz="1600" dirty="0"/>
              <a:t>在后台的技术方面，我的学习收获主要分为以下三个部分</a:t>
            </a:r>
          </a:p>
        </p:txBody>
      </p:sp>
    </p:spTree>
    <p:extLst>
      <p:ext uri="{BB962C8B-B14F-4D97-AF65-F5344CB8AC3E}">
        <p14:creationId xmlns:p14="http://schemas.microsoft.com/office/powerpoint/2010/main" val="326297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075320" y="279027"/>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进步与收获</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748021" y="346211"/>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166231"/>
            <a:ext cx="2039815"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进步与收获</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52184" y="2585365"/>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项目开发情况</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pic>
        <p:nvPicPr>
          <p:cNvPr id="5" name="图片 4">
            <a:extLst>
              <a:ext uri="{FF2B5EF4-FFF2-40B4-BE49-F238E27FC236}">
                <a16:creationId xmlns:a16="http://schemas.microsoft.com/office/drawing/2014/main" id="{20017EDC-B1DE-275A-D58A-776EF6657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25" y="860605"/>
            <a:ext cx="378649" cy="293776"/>
          </a:xfrm>
          <a:prstGeom prst="rect">
            <a:avLst/>
          </a:prstGeom>
        </p:spPr>
      </p:pic>
      <p:sp>
        <p:nvSpPr>
          <p:cNvPr id="7" name="文本框 6">
            <a:extLst>
              <a:ext uri="{FF2B5EF4-FFF2-40B4-BE49-F238E27FC236}">
                <a16:creationId xmlns:a16="http://schemas.microsoft.com/office/drawing/2014/main" id="{C5775081-F363-A636-0691-7D9791631F65}"/>
              </a:ext>
            </a:extLst>
          </p:cNvPr>
          <p:cNvSpPr txBox="1"/>
          <p:nvPr/>
        </p:nvSpPr>
        <p:spPr>
          <a:xfrm>
            <a:off x="606724" y="788266"/>
            <a:ext cx="4012410" cy="369332"/>
          </a:xfrm>
          <a:prstGeom prst="rect">
            <a:avLst/>
          </a:prstGeom>
          <a:noFill/>
        </p:spPr>
        <p:txBody>
          <a:bodyPr wrap="square" rtlCol="0">
            <a:spAutoFit/>
          </a:bodyPr>
          <a:lstStyle/>
          <a:p>
            <a:r>
              <a:rPr lang="en-US" altLang="zh-CN" dirty="0"/>
              <a:t>2</a:t>
            </a:r>
            <a:r>
              <a:rPr lang="zh-CN" altLang="en-US" dirty="0"/>
              <a:t>、</a:t>
            </a:r>
            <a:r>
              <a:rPr lang="zh-CN" altLang="en-US" b="1" dirty="0"/>
              <a:t>结识志同道合的同学和师兄</a:t>
            </a:r>
          </a:p>
        </p:txBody>
      </p:sp>
      <p:sp>
        <p:nvSpPr>
          <p:cNvPr id="20" name="文本框 19">
            <a:extLst>
              <a:ext uri="{FF2B5EF4-FFF2-40B4-BE49-F238E27FC236}">
                <a16:creationId xmlns:a16="http://schemas.microsoft.com/office/drawing/2014/main" id="{1689AEDF-1D01-8382-6957-AA4C96EFC550}"/>
              </a:ext>
            </a:extLst>
          </p:cNvPr>
          <p:cNvSpPr txBox="1"/>
          <p:nvPr/>
        </p:nvSpPr>
        <p:spPr>
          <a:xfrm>
            <a:off x="423712" y="1154381"/>
            <a:ext cx="9267295" cy="584775"/>
          </a:xfrm>
          <a:prstGeom prst="rect">
            <a:avLst/>
          </a:prstGeom>
          <a:noFill/>
        </p:spPr>
        <p:txBody>
          <a:bodyPr wrap="square" rtlCol="0">
            <a:spAutoFit/>
          </a:bodyPr>
          <a:lstStyle/>
          <a:p>
            <a:r>
              <a:rPr lang="en-US" altLang="zh-CN" sz="1600" dirty="0"/>
              <a:t>	</a:t>
            </a:r>
            <a:r>
              <a:rPr lang="zh-CN" altLang="en-US" sz="1600" dirty="0"/>
              <a:t>在为期两个月的暑期训练营中，我与后台组内的同学迅速熟络，并且主动结识了解其他小组的同学，与众多同学和师兄构建了友善良好的互信关系。</a:t>
            </a:r>
          </a:p>
        </p:txBody>
      </p:sp>
      <p:pic>
        <p:nvPicPr>
          <p:cNvPr id="14" name="图片 13">
            <a:extLst>
              <a:ext uri="{FF2B5EF4-FFF2-40B4-BE49-F238E27FC236}">
                <a16:creationId xmlns:a16="http://schemas.microsoft.com/office/drawing/2014/main" id="{C179E5E0-1507-953B-18A7-02FE4CCCF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276" y="4243241"/>
            <a:ext cx="3107804" cy="2330398"/>
          </a:xfrm>
          <a:prstGeom prst="rect">
            <a:avLst/>
          </a:prstGeom>
        </p:spPr>
      </p:pic>
      <p:pic>
        <p:nvPicPr>
          <p:cNvPr id="16" name="图片 15">
            <a:extLst>
              <a:ext uri="{FF2B5EF4-FFF2-40B4-BE49-F238E27FC236}">
                <a16:creationId xmlns:a16="http://schemas.microsoft.com/office/drawing/2014/main" id="{1AD09141-D60A-CDA0-A319-D0AD7170BC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236" y="1956631"/>
            <a:ext cx="3161947" cy="3066700"/>
          </a:xfrm>
          <a:prstGeom prst="rect">
            <a:avLst/>
          </a:prstGeom>
        </p:spPr>
      </p:pic>
      <p:pic>
        <p:nvPicPr>
          <p:cNvPr id="19" name="图片 18">
            <a:extLst>
              <a:ext uri="{FF2B5EF4-FFF2-40B4-BE49-F238E27FC236}">
                <a16:creationId xmlns:a16="http://schemas.microsoft.com/office/drawing/2014/main" id="{CC9A51E3-66BB-8403-2F7E-5B0EA348B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7253" y="2105271"/>
            <a:ext cx="2216435" cy="3943350"/>
          </a:xfrm>
          <a:prstGeom prst="rect">
            <a:avLst/>
          </a:prstGeom>
        </p:spPr>
      </p:pic>
      <p:pic>
        <p:nvPicPr>
          <p:cNvPr id="22" name="图片 21">
            <a:extLst>
              <a:ext uri="{FF2B5EF4-FFF2-40B4-BE49-F238E27FC236}">
                <a16:creationId xmlns:a16="http://schemas.microsoft.com/office/drawing/2014/main" id="{DC82594D-39A3-C543-69E3-23E083B0BD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7161" y="1956631"/>
            <a:ext cx="3524779" cy="1982688"/>
          </a:xfrm>
          <a:prstGeom prst="rect">
            <a:avLst/>
          </a:prstGeom>
        </p:spPr>
      </p:pic>
      <p:pic>
        <p:nvPicPr>
          <p:cNvPr id="24" name="图片 23">
            <a:extLst>
              <a:ext uri="{FF2B5EF4-FFF2-40B4-BE49-F238E27FC236}">
                <a16:creationId xmlns:a16="http://schemas.microsoft.com/office/drawing/2014/main" id="{A8BB9EE5-0539-1D76-B82B-544AF3C15D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536" y="5107370"/>
            <a:ext cx="2935345" cy="1649866"/>
          </a:xfrm>
          <a:prstGeom prst="rect">
            <a:avLst/>
          </a:prstGeom>
        </p:spPr>
      </p:pic>
      <p:sp>
        <p:nvSpPr>
          <p:cNvPr id="25" name="文本框 24">
            <a:extLst>
              <a:ext uri="{FF2B5EF4-FFF2-40B4-BE49-F238E27FC236}">
                <a16:creationId xmlns:a16="http://schemas.microsoft.com/office/drawing/2014/main" id="{BF372862-AE19-63B2-888E-C1DBBEB59A43}"/>
              </a:ext>
            </a:extLst>
          </p:cNvPr>
          <p:cNvSpPr txBox="1"/>
          <p:nvPr/>
        </p:nvSpPr>
        <p:spPr>
          <a:xfrm>
            <a:off x="4084896" y="6265862"/>
            <a:ext cx="1796364" cy="307777"/>
          </a:xfrm>
          <a:prstGeom prst="rect">
            <a:avLst/>
          </a:prstGeom>
          <a:noFill/>
        </p:spPr>
        <p:txBody>
          <a:bodyPr wrap="square" rtlCol="0">
            <a:spAutoFit/>
          </a:bodyPr>
          <a:lstStyle/>
          <a:p>
            <a:r>
              <a:rPr lang="zh-CN" altLang="en-US" sz="1400" dirty="0"/>
              <a:t>暑期训练营生活侧写</a:t>
            </a:r>
          </a:p>
        </p:txBody>
      </p:sp>
    </p:spTree>
    <p:extLst>
      <p:ext uri="{BB962C8B-B14F-4D97-AF65-F5344CB8AC3E}">
        <p14:creationId xmlns:p14="http://schemas.microsoft.com/office/powerpoint/2010/main" val="247955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075320" y="279027"/>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进步与收获</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748021" y="346211"/>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166231"/>
            <a:ext cx="2039815"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进步与收获</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52184" y="2585365"/>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项目开发情况</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pic>
        <p:nvPicPr>
          <p:cNvPr id="5" name="图片 4">
            <a:extLst>
              <a:ext uri="{FF2B5EF4-FFF2-40B4-BE49-F238E27FC236}">
                <a16:creationId xmlns:a16="http://schemas.microsoft.com/office/drawing/2014/main" id="{20017EDC-B1DE-275A-D58A-776EF6657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25" y="860605"/>
            <a:ext cx="378649" cy="293776"/>
          </a:xfrm>
          <a:prstGeom prst="rect">
            <a:avLst/>
          </a:prstGeom>
        </p:spPr>
      </p:pic>
      <p:sp>
        <p:nvSpPr>
          <p:cNvPr id="7" name="文本框 6">
            <a:extLst>
              <a:ext uri="{FF2B5EF4-FFF2-40B4-BE49-F238E27FC236}">
                <a16:creationId xmlns:a16="http://schemas.microsoft.com/office/drawing/2014/main" id="{C5775081-F363-A636-0691-7D9791631F65}"/>
              </a:ext>
            </a:extLst>
          </p:cNvPr>
          <p:cNvSpPr txBox="1"/>
          <p:nvPr/>
        </p:nvSpPr>
        <p:spPr>
          <a:xfrm>
            <a:off x="606723" y="788266"/>
            <a:ext cx="4789869" cy="369332"/>
          </a:xfrm>
          <a:prstGeom prst="rect">
            <a:avLst/>
          </a:prstGeom>
          <a:noFill/>
        </p:spPr>
        <p:txBody>
          <a:bodyPr wrap="square" rtlCol="0">
            <a:spAutoFit/>
          </a:bodyPr>
          <a:lstStyle/>
          <a:p>
            <a:r>
              <a:rPr lang="en-US" altLang="zh-CN" dirty="0"/>
              <a:t>3</a:t>
            </a:r>
            <a:r>
              <a:rPr lang="zh-CN" altLang="en-US" dirty="0"/>
              <a:t>、</a:t>
            </a:r>
            <a:r>
              <a:rPr lang="zh-CN" altLang="en-US" b="1" dirty="0"/>
              <a:t>积累了大量紧张刺激的项目实战经验</a:t>
            </a:r>
          </a:p>
        </p:txBody>
      </p:sp>
      <p:sp>
        <p:nvSpPr>
          <p:cNvPr id="20" name="文本框 19">
            <a:extLst>
              <a:ext uri="{FF2B5EF4-FFF2-40B4-BE49-F238E27FC236}">
                <a16:creationId xmlns:a16="http://schemas.microsoft.com/office/drawing/2014/main" id="{1689AEDF-1D01-8382-6957-AA4C96EFC550}"/>
              </a:ext>
            </a:extLst>
          </p:cNvPr>
          <p:cNvSpPr txBox="1"/>
          <p:nvPr/>
        </p:nvSpPr>
        <p:spPr>
          <a:xfrm>
            <a:off x="423712" y="1154381"/>
            <a:ext cx="9267295" cy="584775"/>
          </a:xfrm>
          <a:prstGeom prst="rect">
            <a:avLst/>
          </a:prstGeom>
          <a:noFill/>
        </p:spPr>
        <p:txBody>
          <a:bodyPr wrap="square" rtlCol="0">
            <a:spAutoFit/>
          </a:bodyPr>
          <a:lstStyle/>
          <a:p>
            <a:r>
              <a:rPr lang="en-US" altLang="zh-CN" sz="1600" dirty="0"/>
              <a:t>	</a:t>
            </a:r>
            <a:r>
              <a:rPr lang="zh-CN" altLang="en-US" sz="1600" dirty="0"/>
              <a:t>训练营期间我实际总共累计参与了三个项目，并借此机会将自己于训练营中学习到的知识付诸实践，积累了大量项目实战经验与团队合作沟通经验。</a:t>
            </a:r>
          </a:p>
        </p:txBody>
      </p:sp>
      <p:pic>
        <p:nvPicPr>
          <p:cNvPr id="17" name="图片 16">
            <a:extLst>
              <a:ext uri="{FF2B5EF4-FFF2-40B4-BE49-F238E27FC236}">
                <a16:creationId xmlns:a16="http://schemas.microsoft.com/office/drawing/2014/main" id="{00C8D509-1DEC-A6AD-5B32-201416865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5618" y="1879701"/>
            <a:ext cx="2512853" cy="4470721"/>
          </a:xfrm>
          <a:prstGeom prst="rect">
            <a:avLst/>
          </a:prstGeom>
        </p:spPr>
      </p:pic>
      <p:pic>
        <p:nvPicPr>
          <p:cNvPr id="21" name="图片 20">
            <a:extLst>
              <a:ext uri="{FF2B5EF4-FFF2-40B4-BE49-F238E27FC236}">
                <a16:creationId xmlns:a16="http://schemas.microsoft.com/office/drawing/2014/main" id="{7D80BD8B-1780-A9B4-A2CB-3095D71E55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2114" y="2399585"/>
            <a:ext cx="3911336" cy="3150655"/>
          </a:xfrm>
          <a:prstGeom prst="rect">
            <a:avLst/>
          </a:prstGeom>
        </p:spPr>
      </p:pic>
      <p:pic>
        <p:nvPicPr>
          <p:cNvPr id="25" name="图片 24">
            <a:extLst>
              <a:ext uri="{FF2B5EF4-FFF2-40B4-BE49-F238E27FC236}">
                <a16:creationId xmlns:a16="http://schemas.microsoft.com/office/drawing/2014/main" id="{F6BE94D6-16B6-F20F-C965-D0B9A4F3B5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585" y="1879701"/>
            <a:ext cx="2692236" cy="4556918"/>
          </a:xfrm>
          <a:prstGeom prst="rect">
            <a:avLst/>
          </a:prstGeom>
        </p:spPr>
      </p:pic>
      <p:sp>
        <p:nvSpPr>
          <p:cNvPr id="27" name="文本框 26">
            <a:extLst>
              <a:ext uri="{FF2B5EF4-FFF2-40B4-BE49-F238E27FC236}">
                <a16:creationId xmlns:a16="http://schemas.microsoft.com/office/drawing/2014/main" id="{27EAFD1E-00A4-5C86-021D-69C2CB7BB041}"/>
              </a:ext>
            </a:extLst>
          </p:cNvPr>
          <p:cNvSpPr txBox="1"/>
          <p:nvPr/>
        </p:nvSpPr>
        <p:spPr>
          <a:xfrm>
            <a:off x="911670" y="6436619"/>
            <a:ext cx="1617053" cy="276999"/>
          </a:xfrm>
          <a:prstGeom prst="rect">
            <a:avLst/>
          </a:prstGeom>
          <a:noFill/>
        </p:spPr>
        <p:txBody>
          <a:bodyPr wrap="square" rtlCol="0">
            <a:spAutoFit/>
          </a:bodyPr>
          <a:lstStyle/>
          <a:p>
            <a:r>
              <a:rPr lang="zh-CN" altLang="en-US" sz="1200" dirty="0"/>
              <a:t>总结成文的收获</a:t>
            </a:r>
          </a:p>
        </p:txBody>
      </p:sp>
      <p:sp>
        <p:nvSpPr>
          <p:cNvPr id="28" name="文本框 27">
            <a:extLst>
              <a:ext uri="{FF2B5EF4-FFF2-40B4-BE49-F238E27FC236}">
                <a16:creationId xmlns:a16="http://schemas.microsoft.com/office/drawing/2014/main" id="{62B3EEAA-E2F5-6DC1-3D6B-0295041DFEDF}"/>
              </a:ext>
            </a:extLst>
          </p:cNvPr>
          <p:cNvSpPr txBox="1"/>
          <p:nvPr/>
        </p:nvSpPr>
        <p:spPr>
          <a:xfrm>
            <a:off x="5386831" y="6436618"/>
            <a:ext cx="1687586" cy="276999"/>
          </a:xfrm>
          <a:prstGeom prst="rect">
            <a:avLst/>
          </a:prstGeom>
          <a:noFill/>
        </p:spPr>
        <p:txBody>
          <a:bodyPr wrap="square" rtlCol="0">
            <a:spAutoFit/>
          </a:bodyPr>
          <a:lstStyle/>
          <a:p>
            <a:r>
              <a:rPr lang="zh-CN" altLang="en-US" sz="1200" dirty="0"/>
              <a:t>为项目深夜奋战</a:t>
            </a:r>
          </a:p>
        </p:txBody>
      </p:sp>
    </p:spTree>
    <p:extLst>
      <p:ext uri="{BB962C8B-B14F-4D97-AF65-F5344CB8AC3E}">
        <p14:creationId xmlns:p14="http://schemas.microsoft.com/office/powerpoint/2010/main" val="2376847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fade">
                                      <p:cBhvr>
                                        <p:cTn id="12" dur="500"/>
                                        <p:tgtEl>
                                          <p:spTgt spid="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创新与亮点</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68127" y="2312321"/>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1604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4" y="509861"/>
            <a:ext cx="3871391"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训练营过程中的创新与亮点</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166231"/>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进步与收获</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52184" y="2585365"/>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项目开发情况</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5" name="文本框 4">
            <a:extLst>
              <a:ext uri="{FF2B5EF4-FFF2-40B4-BE49-F238E27FC236}">
                <a16:creationId xmlns:a16="http://schemas.microsoft.com/office/drawing/2014/main" id="{54A1B68A-34D5-1C89-0C40-C5735927111B}"/>
              </a:ext>
            </a:extLst>
          </p:cNvPr>
          <p:cNvSpPr txBox="1"/>
          <p:nvPr/>
        </p:nvSpPr>
        <p:spPr>
          <a:xfrm>
            <a:off x="449035" y="1151164"/>
            <a:ext cx="7935685" cy="369332"/>
          </a:xfrm>
          <a:prstGeom prst="rect">
            <a:avLst/>
          </a:prstGeom>
          <a:noFill/>
        </p:spPr>
        <p:txBody>
          <a:bodyPr wrap="square" rtlCol="0">
            <a:spAutoFit/>
          </a:bodyPr>
          <a:lstStyle/>
          <a:p>
            <a:r>
              <a:rPr lang="en-US" altLang="zh-CN" dirty="0"/>
              <a:t>1</a:t>
            </a:r>
            <a:r>
              <a:rPr lang="zh-CN" altLang="en-US" dirty="0"/>
              <a:t>、</a:t>
            </a:r>
            <a:r>
              <a:rPr lang="zh-CN" altLang="en-US" b="1" dirty="0"/>
              <a:t>首次尝试去寻找设计优化算法降低项目业务的时间复杂度和查表次数</a:t>
            </a:r>
          </a:p>
        </p:txBody>
      </p:sp>
      <p:pic>
        <p:nvPicPr>
          <p:cNvPr id="7" name="图片 6">
            <a:extLst>
              <a:ext uri="{FF2B5EF4-FFF2-40B4-BE49-F238E27FC236}">
                <a16:creationId xmlns:a16="http://schemas.microsoft.com/office/drawing/2014/main" id="{DDFF32BA-E8B0-8E71-D86E-0C27B4E6E4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60" y="1226720"/>
            <a:ext cx="378649" cy="293776"/>
          </a:xfrm>
          <a:prstGeom prst="rect">
            <a:avLst/>
          </a:prstGeom>
        </p:spPr>
      </p:pic>
      <p:sp>
        <p:nvSpPr>
          <p:cNvPr id="13" name="文本框 12">
            <a:extLst>
              <a:ext uri="{FF2B5EF4-FFF2-40B4-BE49-F238E27FC236}">
                <a16:creationId xmlns:a16="http://schemas.microsoft.com/office/drawing/2014/main" id="{F41AADF6-0CCF-D084-3013-CA2CDD1E87F2}"/>
              </a:ext>
            </a:extLst>
          </p:cNvPr>
          <p:cNvSpPr txBox="1"/>
          <p:nvPr/>
        </p:nvSpPr>
        <p:spPr>
          <a:xfrm>
            <a:off x="541408" y="1836964"/>
            <a:ext cx="9059791" cy="1323439"/>
          </a:xfrm>
          <a:prstGeom prst="rect">
            <a:avLst/>
          </a:prstGeom>
          <a:noFill/>
        </p:spPr>
        <p:txBody>
          <a:bodyPr wrap="square" rtlCol="0">
            <a:spAutoFit/>
          </a:bodyPr>
          <a:lstStyle/>
          <a:p>
            <a:r>
              <a:rPr lang="en-US" altLang="zh-CN" sz="1600" dirty="0"/>
              <a:t>	</a:t>
            </a:r>
            <a:r>
              <a:rPr lang="zh-CN" altLang="en-US" sz="1600" dirty="0"/>
              <a:t>在制作项目的过程中，我首次遇到了暴力解决需要多重嵌套循环与多次查表的业务。在仔细评估可能的数据量和暴力解法的可靠性后，我放弃了暴力解法，转而去开始学习寻找更优秀的算法和业务流程来实现这个业务。</a:t>
            </a:r>
            <a:endParaRPr lang="en-US" altLang="zh-CN" sz="1600" dirty="0"/>
          </a:p>
          <a:p>
            <a:r>
              <a:rPr lang="en-US" altLang="zh-CN" sz="1600" dirty="0"/>
              <a:t>	</a:t>
            </a:r>
            <a:r>
              <a:rPr lang="zh-CN" altLang="en-US" sz="1600" dirty="0"/>
              <a:t>最终我使用了</a:t>
            </a:r>
            <a:r>
              <a:rPr lang="zh-CN" altLang="en-US" sz="1600" b="1" dirty="0">
                <a:solidFill>
                  <a:srgbClr val="633AA4"/>
                </a:solidFill>
                <a:ea typeface="方正兰亭黑简体" panose="02000000000000000000" pitchFamily="2" charset="-122"/>
              </a:rPr>
              <a:t>哈希查询</a:t>
            </a:r>
            <a:r>
              <a:rPr lang="zh-CN" altLang="en-US" sz="1600" dirty="0"/>
              <a:t>和</a:t>
            </a:r>
            <a:r>
              <a:rPr lang="zh-CN" altLang="en-US" sz="1600" b="1" dirty="0">
                <a:solidFill>
                  <a:srgbClr val="633AA4"/>
                </a:solidFill>
                <a:ea typeface="方正兰亭黑简体" panose="02000000000000000000" pitchFamily="2" charset="-122"/>
              </a:rPr>
              <a:t>全新的业务逻辑</a:t>
            </a:r>
            <a:r>
              <a:rPr lang="zh-CN" altLang="en-US" sz="1600" dirty="0"/>
              <a:t>来实现此业务。此举成功将算法原先的时间复杂度从</a:t>
            </a:r>
            <a:r>
              <a:rPr lang="en-US" altLang="zh-CN" sz="1600" dirty="0"/>
              <a:t>O(n²)</a:t>
            </a:r>
            <a:r>
              <a:rPr lang="zh-CN" altLang="en-US" sz="1600" dirty="0"/>
              <a:t>优化至了</a:t>
            </a:r>
            <a:r>
              <a:rPr lang="en-US" altLang="zh-CN" sz="1600" dirty="0"/>
              <a:t>O(n),</a:t>
            </a:r>
            <a:r>
              <a:rPr lang="zh-CN" altLang="en-US" sz="1600" dirty="0"/>
              <a:t>单表查询次数从</a:t>
            </a:r>
            <a:r>
              <a:rPr lang="en-US" altLang="zh-CN" sz="1600" dirty="0"/>
              <a:t>6</a:t>
            </a:r>
            <a:r>
              <a:rPr lang="zh-CN" altLang="en-US" sz="1600" dirty="0"/>
              <a:t>次优化至</a:t>
            </a:r>
            <a:r>
              <a:rPr lang="en-US" altLang="zh-CN" sz="1600" dirty="0"/>
              <a:t>4</a:t>
            </a:r>
            <a:r>
              <a:rPr lang="zh-CN" altLang="en-US" sz="1600" dirty="0"/>
              <a:t>次，提升了此业务接口的性能。</a:t>
            </a:r>
          </a:p>
        </p:txBody>
      </p:sp>
      <p:pic>
        <p:nvPicPr>
          <p:cNvPr id="15" name="图片 14">
            <a:extLst>
              <a:ext uri="{FF2B5EF4-FFF2-40B4-BE49-F238E27FC236}">
                <a16:creationId xmlns:a16="http://schemas.microsoft.com/office/drawing/2014/main" id="{097EAC0E-C45F-9631-31A7-1A52D3BF3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6975" y="3222290"/>
            <a:ext cx="4828097" cy="3521411"/>
          </a:xfrm>
          <a:prstGeom prst="rect">
            <a:avLst/>
          </a:prstGeom>
        </p:spPr>
      </p:pic>
    </p:spTree>
    <p:extLst>
      <p:ext uri="{BB962C8B-B14F-4D97-AF65-F5344CB8AC3E}">
        <p14:creationId xmlns:p14="http://schemas.microsoft.com/office/powerpoint/2010/main" val="84827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4" y="509861"/>
            <a:ext cx="4215775"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训练营过程中的创新与亮点</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166231"/>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进步与收获</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52184" y="2585365"/>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项目开发情况</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5" name="文本框 4">
            <a:extLst>
              <a:ext uri="{FF2B5EF4-FFF2-40B4-BE49-F238E27FC236}">
                <a16:creationId xmlns:a16="http://schemas.microsoft.com/office/drawing/2014/main" id="{54A1B68A-34D5-1C89-0C40-C5735927111B}"/>
              </a:ext>
            </a:extLst>
          </p:cNvPr>
          <p:cNvSpPr txBox="1"/>
          <p:nvPr/>
        </p:nvSpPr>
        <p:spPr>
          <a:xfrm>
            <a:off x="449035" y="1151164"/>
            <a:ext cx="7935685" cy="369332"/>
          </a:xfrm>
          <a:prstGeom prst="rect">
            <a:avLst/>
          </a:prstGeom>
          <a:noFill/>
        </p:spPr>
        <p:txBody>
          <a:bodyPr wrap="square" rtlCol="0">
            <a:spAutoFit/>
          </a:bodyPr>
          <a:lstStyle/>
          <a:p>
            <a:r>
              <a:rPr lang="en-US" altLang="zh-CN" dirty="0"/>
              <a:t>2</a:t>
            </a:r>
            <a:r>
              <a:rPr lang="zh-CN" altLang="en-US" dirty="0"/>
              <a:t>、</a:t>
            </a:r>
            <a:r>
              <a:rPr lang="zh-CN" altLang="en-US" b="1" dirty="0"/>
              <a:t>利用</a:t>
            </a:r>
            <a:r>
              <a:rPr lang="en-US" altLang="zh-CN" b="1" dirty="0"/>
              <a:t>Redis</a:t>
            </a:r>
            <a:r>
              <a:rPr lang="zh-CN" altLang="en-US" b="1" dirty="0"/>
              <a:t>和拦截器替代</a:t>
            </a:r>
            <a:r>
              <a:rPr lang="en-US" altLang="zh-CN" b="1" dirty="0"/>
              <a:t>Session</a:t>
            </a:r>
            <a:r>
              <a:rPr lang="zh-CN" altLang="en-US" b="1" dirty="0"/>
              <a:t>和纯</a:t>
            </a:r>
            <a:r>
              <a:rPr lang="en-US" altLang="zh-CN" b="1" dirty="0"/>
              <a:t>JWT TOKEN</a:t>
            </a:r>
            <a:r>
              <a:rPr lang="zh-CN" altLang="en-US" b="1" dirty="0"/>
              <a:t>登陆校验</a:t>
            </a:r>
          </a:p>
        </p:txBody>
      </p:sp>
      <p:pic>
        <p:nvPicPr>
          <p:cNvPr id="7" name="图片 6">
            <a:extLst>
              <a:ext uri="{FF2B5EF4-FFF2-40B4-BE49-F238E27FC236}">
                <a16:creationId xmlns:a16="http://schemas.microsoft.com/office/drawing/2014/main" id="{DDFF32BA-E8B0-8E71-D86E-0C27B4E6E4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60" y="1226720"/>
            <a:ext cx="378649" cy="293776"/>
          </a:xfrm>
          <a:prstGeom prst="rect">
            <a:avLst/>
          </a:prstGeom>
        </p:spPr>
      </p:pic>
      <p:sp>
        <p:nvSpPr>
          <p:cNvPr id="13" name="文本框 12">
            <a:extLst>
              <a:ext uri="{FF2B5EF4-FFF2-40B4-BE49-F238E27FC236}">
                <a16:creationId xmlns:a16="http://schemas.microsoft.com/office/drawing/2014/main" id="{F41AADF6-0CCF-D084-3013-CA2CDD1E87F2}"/>
              </a:ext>
            </a:extLst>
          </p:cNvPr>
          <p:cNvSpPr txBox="1"/>
          <p:nvPr/>
        </p:nvSpPr>
        <p:spPr>
          <a:xfrm>
            <a:off x="541409" y="1700134"/>
            <a:ext cx="9059791" cy="1323439"/>
          </a:xfrm>
          <a:prstGeom prst="rect">
            <a:avLst/>
          </a:prstGeom>
          <a:noFill/>
        </p:spPr>
        <p:txBody>
          <a:bodyPr wrap="square" rtlCol="0">
            <a:spAutoFit/>
          </a:bodyPr>
          <a:lstStyle/>
          <a:p>
            <a:r>
              <a:rPr lang="en-US" altLang="zh-CN" sz="1600" dirty="0"/>
              <a:t>	</a:t>
            </a:r>
            <a:r>
              <a:rPr lang="zh-CN" altLang="en-US" sz="1600" dirty="0"/>
              <a:t>在项目中，我使用</a:t>
            </a:r>
            <a:r>
              <a:rPr lang="en-US" altLang="zh-CN" sz="1600" b="1" dirty="0">
                <a:solidFill>
                  <a:srgbClr val="633AA4"/>
                </a:solidFill>
                <a:ea typeface="方正兰亭黑简体" panose="02000000000000000000" pitchFamily="2" charset="-122"/>
              </a:rPr>
              <a:t>Redis</a:t>
            </a:r>
            <a:r>
              <a:rPr lang="zh-CN" altLang="en-US" sz="1600" dirty="0"/>
              <a:t>代替</a:t>
            </a:r>
            <a:r>
              <a:rPr lang="en-US" altLang="zh-CN" sz="1600" dirty="0"/>
              <a:t>Session</a:t>
            </a:r>
            <a:r>
              <a:rPr lang="zh-CN" altLang="en-US" sz="1600" dirty="0"/>
              <a:t>去记录用户的登陆状态，并将其与</a:t>
            </a:r>
            <a:r>
              <a:rPr lang="en-US" altLang="zh-CN" sz="1600" dirty="0"/>
              <a:t>JWT</a:t>
            </a:r>
            <a:r>
              <a:rPr lang="zh-CN" altLang="en-US" sz="1600" dirty="0"/>
              <a:t>认证鉴权的</a:t>
            </a:r>
            <a:r>
              <a:rPr lang="en-US" altLang="zh-CN" sz="1600" dirty="0"/>
              <a:t>TOKEN</a:t>
            </a:r>
            <a:r>
              <a:rPr lang="zh-CN" altLang="en-US" sz="1600" dirty="0"/>
              <a:t>令牌</a:t>
            </a:r>
            <a:r>
              <a:rPr lang="zh-CN" altLang="en-US" sz="1600" b="1" dirty="0">
                <a:solidFill>
                  <a:srgbClr val="633AA4"/>
                </a:solidFill>
                <a:ea typeface="方正兰亭黑简体" panose="02000000000000000000" pitchFamily="2" charset="-122"/>
              </a:rPr>
              <a:t>结合</a:t>
            </a:r>
            <a:r>
              <a:rPr lang="zh-CN" altLang="en-US" sz="1600" dirty="0"/>
              <a:t>起来使用。既解决了在多服务器部署下</a:t>
            </a:r>
            <a:r>
              <a:rPr lang="en-US" altLang="zh-CN" sz="1600" dirty="0"/>
              <a:t>Session</a:t>
            </a:r>
            <a:r>
              <a:rPr lang="zh-CN" altLang="en-US" sz="1600" dirty="0"/>
              <a:t>无法共享的问题，又减轻了服务器的负担。</a:t>
            </a:r>
            <a:endParaRPr lang="en-US" altLang="zh-CN" sz="1600" dirty="0"/>
          </a:p>
          <a:p>
            <a:r>
              <a:rPr lang="en-US" altLang="zh-CN" sz="1600" dirty="0"/>
              <a:t>	</a:t>
            </a:r>
            <a:r>
              <a:rPr lang="zh-CN" altLang="en-US" sz="1600" dirty="0"/>
              <a:t>基于</a:t>
            </a:r>
            <a:r>
              <a:rPr lang="en-US" altLang="zh-CN" sz="1600" dirty="0"/>
              <a:t>AOP</a:t>
            </a:r>
            <a:r>
              <a:rPr lang="zh-CN" altLang="en-US" sz="1600" dirty="0"/>
              <a:t>思想设计编写了数个</a:t>
            </a:r>
            <a:r>
              <a:rPr lang="zh-CN" altLang="en-US" sz="1600" b="1" dirty="0">
                <a:solidFill>
                  <a:srgbClr val="633AA4"/>
                </a:solidFill>
                <a:ea typeface="方正兰亭黑简体" panose="02000000000000000000" pitchFamily="2" charset="-122"/>
              </a:rPr>
              <a:t>拦截器</a:t>
            </a:r>
            <a:r>
              <a:rPr lang="zh-CN" altLang="en-US" sz="1600" dirty="0"/>
              <a:t>来检查、刷新、放行或拦截用户对接口的访问。有效地防止未授权的访问的同时，也降低了代码的耦合度。</a:t>
            </a:r>
          </a:p>
        </p:txBody>
      </p:sp>
      <p:pic>
        <p:nvPicPr>
          <p:cNvPr id="16" name="图片 15">
            <a:extLst>
              <a:ext uri="{FF2B5EF4-FFF2-40B4-BE49-F238E27FC236}">
                <a16:creationId xmlns:a16="http://schemas.microsoft.com/office/drawing/2014/main" id="{CACCA2EC-F3A7-BE7B-7E96-01ECFDA67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687" y="3052408"/>
            <a:ext cx="6059551" cy="3429000"/>
          </a:xfrm>
          <a:prstGeom prst="rect">
            <a:avLst/>
          </a:prstGeom>
        </p:spPr>
      </p:pic>
    </p:spTree>
    <p:extLst>
      <p:ext uri="{BB962C8B-B14F-4D97-AF65-F5344CB8AC3E}">
        <p14:creationId xmlns:p14="http://schemas.microsoft.com/office/powerpoint/2010/main" val="1571943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038972" y="206463"/>
            <a:ext cx="3996166"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训练营过程中的创新与亮点</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606724" y="256780"/>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166231"/>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进步与收获</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52184" y="2585365"/>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项目开发情况</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5" name="文本框 4">
            <a:extLst>
              <a:ext uri="{FF2B5EF4-FFF2-40B4-BE49-F238E27FC236}">
                <a16:creationId xmlns:a16="http://schemas.microsoft.com/office/drawing/2014/main" id="{54A1B68A-34D5-1C89-0C40-C5735927111B}"/>
              </a:ext>
            </a:extLst>
          </p:cNvPr>
          <p:cNvSpPr txBox="1"/>
          <p:nvPr/>
        </p:nvSpPr>
        <p:spPr>
          <a:xfrm>
            <a:off x="479349" y="762758"/>
            <a:ext cx="7935685" cy="369332"/>
          </a:xfrm>
          <a:prstGeom prst="rect">
            <a:avLst/>
          </a:prstGeom>
          <a:noFill/>
        </p:spPr>
        <p:txBody>
          <a:bodyPr wrap="square" rtlCol="0">
            <a:spAutoFit/>
          </a:bodyPr>
          <a:lstStyle/>
          <a:p>
            <a:r>
              <a:rPr lang="en-US" altLang="zh-CN" dirty="0"/>
              <a:t>3</a:t>
            </a:r>
            <a:r>
              <a:rPr lang="zh-CN" altLang="en-US" dirty="0"/>
              <a:t>、</a:t>
            </a:r>
            <a:r>
              <a:rPr lang="zh-CN" altLang="en-US" b="1" dirty="0"/>
              <a:t>主动利用碎片时间学习感兴趣的实用知识技术</a:t>
            </a:r>
          </a:p>
        </p:txBody>
      </p:sp>
      <p:pic>
        <p:nvPicPr>
          <p:cNvPr id="7" name="图片 6">
            <a:extLst>
              <a:ext uri="{FF2B5EF4-FFF2-40B4-BE49-F238E27FC236}">
                <a16:creationId xmlns:a16="http://schemas.microsoft.com/office/drawing/2014/main" id="{DDFF32BA-E8B0-8E71-D86E-0C27B4E6E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00" y="819610"/>
            <a:ext cx="378649" cy="293776"/>
          </a:xfrm>
          <a:prstGeom prst="rect">
            <a:avLst/>
          </a:prstGeom>
        </p:spPr>
      </p:pic>
      <p:sp>
        <p:nvSpPr>
          <p:cNvPr id="13" name="文本框 12">
            <a:extLst>
              <a:ext uri="{FF2B5EF4-FFF2-40B4-BE49-F238E27FC236}">
                <a16:creationId xmlns:a16="http://schemas.microsoft.com/office/drawing/2014/main" id="{F41AADF6-0CCF-D084-3013-CA2CDD1E87F2}"/>
              </a:ext>
            </a:extLst>
          </p:cNvPr>
          <p:cNvSpPr txBox="1"/>
          <p:nvPr/>
        </p:nvSpPr>
        <p:spPr>
          <a:xfrm>
            <a:off x="331511" y="1226720"/>
            <a:ext cx="9357988" cy="1323439"/>
          </a:xfrm>
          <a:prstGeom prst="rect">
            <a:avLst/>
          </a:prstGeom>
          <a:noFill/>
        </p:spPr>
        <p:txBody>
          <a:bodyPr wrap="square" rtlCol="0">
            <a:spAutoFit/>
          </a:bodyPr>
          <a:lstStyle/>
          <a:p>
            <a:r>
              <a:rPr lang="en-US" altLang="zh-CN" sz="1600" dirty="0"/>
              <a:t>	</a:t>
            </a:r>
            <a:r>
              <a:rPr lang="zh-CN" altLang="en-US" sz="1600" dirty="0"/>
              <a:t>在整个暑期训练营的过程中，我会在学有余力的条件下主动去学习自己感兴趣的知识和技术，以兴趣为驱动力，助力自己学习。</a:t>
            </a:r>
            <a:endParaRPr lang="en-US" altLang="zh-CN" sz="1600" dirty="0"/>
          </a:p>
          <a:p>
            <a:r>
              <a:rPr lang="en-US" altLang="zh-CN" sz="1600" dirty="0"/>
              <a:t>	</a:t>
            </a:r>
            <a:r>
              <a:rPr lang="zh-CN" altLang="en-US" sz="1600" dirty="0"/>
              <a:t>例如，我在学习</a:t>
            </a:r>
            <a:r>
              <a:rPr lang="en-US" altLang="zh-CN" sz="1600" dirty="0"/>
              <a:t>Git</a:t>
            </a:r>
            <a:r>
              <a:rPr lang="zh-CN" altLang="en-US" sz="1600" dirty="0"/>
              <a:t>和内网穿透软件</a:t>
            </a:r>
            <a:r>
              <a:rPr lang="en-US" altLang="zh-CN" sz="1600" dirty="0" err="1"/>
              <a:t>nps</a:t>
            </a:r>
            <a:r>
              <a:rPr lang="zh-CN" altLang="en-US" sz="1600" dirty="0"/>
              <a:t>时，需要频繁通过较为复杂却重复性较高的鼠标操作，所以我便开始思考是否有办法可以简化这些操作，于是我便利用空余时间学习了脚本语言</a:t>
            </a:r>
            <a:r>
              <a:rPr lang="en-US" altLang="zh-CN" sz="1600" b="1" dirty="0" err="1">
                <a:solidFill>
                  <a:srgbClr val="633AA4"/>
                </a:solidFill>
                <a:ea typeface="方正兰亭黑简体" panose="02000000000000000000" pitchFamily="2" charset="-122"/>
              </a:rPr>
              <a:t>AutoHotKey</a:t>
            </a:r>
            <a:r>
              <a:rPr lang="zh-CN" altLang="en-US" sz="1600" dirty="0"/>
              <a:t>，实现了使用</a:t>
            </a:r>
            <a:r>
              <a:rPr lang="zh-CN" altLang="en-US" sz="1600" b="1" dirty="0">
                <a:solidFill>
                  <a:srgbClr val="633AA4"/>
                </a:solidFill>
                <a:ea typeface="方正兰亭黑简体" panose="02000000000000000000" pitchFamily="2" charset="-122"/>
              </a:rPr>
              <a:t>键盘快捷键</a:t>
            </a:r>
            <a:r>
              <a:rPr lang="zh-CN" altLang="en-US" sz="1600" dirty="0"/>
              <a:t>即可在当前文件夹的路径启动</a:t>
            </a:r>
            <a:r>
              <a:rPr lang="en-US" altLang="zh-CN" sz="1600" dirty="0"/>
              <a:t>git bash</a:t>
            </a:r>
            <a:r>
              <a:rPr lang="zh-CN" altLang="en-US" sz="1600" dirty="0"/>
              <a:t>和管理员权限的</a:t>
            </a:r>
            <a:r>
              <a:rPr lang="en-US" altLang="zh-CN" sz="1600" dirty="0" err="1"/>
              <a:t>powershell</a:t>
            </a:r>
            <a:r>
              <a:rPr lang="zh-CN" altLang="en-US" sz="1600" dirty="0"/>
              <a:t>。</a:t>
            </a:r>
          </a:p>
        </p:txBody>
      </p:sp>
      <p:pic>
        <p:nvPicPr>
          <p:cNvPr id="15" name="演示视频最终">
            <a:hlinkClick r:id="" action="ppaction://media"/>
            <a:extLst>
              <a:ext uri="{FF2B5EF4-FFF2-40B4-BE49-F238E27FC236}">
                <a16:creationId xmlns:a16="http://schemas.microsoft.com/office/drawing/2014/main" id="{6BDA9496-69A8-DEA6-928D-6FB0139C7AF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43099" y="2600896"/>
            <a:ext cx="5715002" cy="4156366"/>
          </a:xfrm>
          <a:prstGeom prst="rect">
            <a:avLst/>
          </a:prstGeom>
        </p:spPr>
      </p:pic>
    </p:spTree>
    <p:extLst>
      <p:ext uri="{BB962C8B-B14F-4D97-AF65-F5344CB8AC3E}">
        <p14:creationId xmlns:p14="http://schemas.microsoft.com/office/powerpoint/2010/main" val="346899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总结致谢</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305104" y="2351500"/>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1544819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1425004" y="509861"/>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总结致谢</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3166231"/>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进步与收获</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52184" y="2585365"/>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项目开发情况</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总结致谢</a:t>
            </a:r>
          </a:p>
        </p:txBody>
      </p:sp>
      <p:sp>
        <p:nvSpPr>
          <p:cNvPr id="5" name="文本框 4">
            <a:extLst>
              <a:ext uri="{FF2B5EF4-FFF2-40B4-BE49-F238E27FC236}">
                <a16:creationId xmlns:a16="http://schemas.microsoft.com/office/drawing/2014/main" id="{A7BA5991-7907-0C9B-52FB-3356665B154D}"/>
              </a:ext>
            </a:extLst>
          </p:cNvPr>
          <p:cNvSpPr txBox="1"/>
          <p:nvPr/>
        </p:nvSpPr>
        <p:spPr>
          <a:xfrm>
            <a:off x="473529" y="1249136"/>
            <a:ext cx="9071931" cy="646331"/>
          </a:xfrm>
          <a:prstGeom prst="rect">
            <a:avLst/>
          </a:prstGeom>
          <a:noFill/>
        </p:spPr>
        <p:txBody>
          <a:bodyPr wrap="square" rtlCol="0">
            <a:spAutoFit/>
          </a:bodyPr>
          <a:lstStyle/>
          <a:p>
            <a:r>
              <a:rPr lang="en-US" altLang="zh-CN" dirty="0"/>
              <a:t>	</a:t>
            </a:r>
            <a:r>
              <a:rPr lang="zh-CN" altLang="en-US" dirty="0"/>
              <a:t>在这个充满挑战和成长的暑假结束之后再回首，我想向我在这个</a:t>
            </a:r>
            <a:r>
              <a:rPr lang="zh-CN" altLang="en-US"/>
              <a:t>暑假里结识的</a:t>
            </a:r>
            <a:r>
              <a:rPr lang="zh-CN" altLang="en-US" dirty="0"/>
              <a:t>同学和师兄们表达最诚挚的感谢。</a:t>
            </a:r>
          </a:p>
        </p:txBody>
      </p:sp>
      <p:sp>
        <p:nvSpPr>
          <p:cNvPr id="7" name="文本框 6">
            <a:extLst>
              <a:ext uri="{FF2B5EF4-FFF2-40B4-BE49-F238E27FC236}">
                <a16:creationId xmlns:a16="http://schemas.microsoft.com/office/drawing/2014/main" id="{742797EC-34B5-3083-3C86-CCFCB65ADBF8}"/>
              </a:ext>
            </a:extLst>
          </p:cNvPr>
          <p:cNvSpPr txBox="1"/>
          <p:nvPr/>
        </p:nvSpPr>
        <p:spPr>
          <a:xfrm>
            <a:off x="571499" y="2351314"/>
            <a:ext cx="8890907" cy="646331"/>
          </a:xfrm>
          <a:prstGeom prst="rect">
            <a:avLst/>
          </a:prstGeom>
          <a:noFill/>
        </p:spPr>
        <p:txBody>
          <a:bodyPr wrap="square" rtlCol="0">
            <a:spAutoFit/>
          </a:bodyPr>
          <a:lstStyle/>
          <a:p>
            <a:r>
              <a:rPr lang="en-US" altLang="zh-CN" dirty="0"/>
              <a:t>	</a:t>
            </a:r>
            <a:r>
              <a:rPr lang="zh-CN" altLang="en-US" dirty="0"/>
              <a:t>首先，我要感谢我敬爱的师兄们，是你们在这段时间里不辞幸劳地指导我们，分享你们的经验和知识，是你们定期组织的康乐活动，放松了我们紧张的身心。</a:t>
            </a:r>
          </a:p>
        </p:txBody>
      </p:sp>
      <p:sp>
        <p:nvSpPr>
          <p:cNvPr id="13" name="文本框 12">
            <a:extLst>
              <a:ext uri="{FF2B5EF4-FFF2-40B4-BE49-F238E27FC236}">
                <a16:creationId xmlns:a16="http://schemas.microsoft.com/office/drawing/2014/main" id="{2A41B4E5-F66D-BC56-935A-7CBFC1206CBF}"/>
              </a:ext>
            </a:extLst>
          </p:cNvPr>
          <p:cNvSpPr txBox="1"/>
          <p:nvPr/>
        </p:nvSpPr>
        <p:spPr>
          <a:xfrm>
            <a:off x="473528" y="3388898"/>
            <a:ext cx="8890907" cy="923330"/>
          </a:xfrm>
          <a:prstGeom prst="rect">
            <a:avLst/>
          </a:prstGeom>
          <a:noFill/>
        </p:spPr>
        <p:txBody>
          <a:bodyPr wrap="square" rtlCol="0">
            <a:spAutoFit/>
          </a:bodyPr>
          <a:lstStyle/>
          <a:p>
            <a:r>
              <a:rPr lang="en-US" altLang="zh-CN" dirty="0"/>
              <a:t>	</a:t>
            </a:r>
            <a:r>
              <a:rPr lang="zh-CN" altLang="en-US" dirty="0"/>
              <a:t>同时，我也要感谢每一位同学，是你们的合作和支持让整个训练营变得更加有意义和充实。在团队合作的过程中，我们学会了倾听和合作，也培养了坚持和拼搏的精神，也收获了友谊。</a:t>
            </a:r>
          </a:p>
        </p:txBody>
      </p:sp>
      <p:sp>
        <p:nvSpPr>
          <p:cNvPr id="14" name="文本框 13">
            <a:extLst>
              <a:ext uri="{FF2B5EF4-FFF2-40B4-BE49-F238E27FC236}">
                <a16:creationId xmlns:a16="http://schemas.microsoft.com/office/drawing/2014/main" id="{85761639-7DF5-DDFE-9890-B3BDC232D0CA}"/>
              </a:ext>
            </a:extLst>
          </p:cNvPr>
          <p:cNvSpPr txBox="1"/>
          <p:nvPr/>
        </p:nvSpPr>
        <p:spPr>
          <a:xfrm>
            <a:off x="473528" y="4786612"/>
            <a:ext cx="8686800" cy="923330"/>
          </a:xfrm>
          <a:prstGeom prst="rect">
            <a:avLst/>
          </a:prstGeom>
          <a:noFill/>
        </p:spPr>
        <p:txBody>
          <a:bodyPr wrap="square" rtlCol="0">
            <a:spAutoFit/>
          </a:bodyPr>
          <a:lstStyle/>
          <a:p>
            <a:r>
              <a:rPr lang="en-US" altLang="zh-CN" dirty="0"/>
              <a:t>	</a:t>
            </a:r>
            <a:r>
              <a:rPr lang="zh-CN" altLang="en-US" dirty="0"/>
              <a:t>最后，我想感谢</a:t>
            </a:r>
            <a:r>
              <a:rPr lang="en-US" altLang="zh-CN" dirty="0"/>
              <a:t>QG</a:t>
            </a:r>
            <a:r>
              <a:rPr lang="zh-CN" altLang="en-US" dirty="0"/>
              <a:t>工作室，给予平凡的我以卓越的平台去认识卓越的人。</a:t>
            </a:r>
            <a:r>
              <a:rPr lang="en-US" altLang="zh-CN" dirty="0"/>
              <a:t>“</a:t>
            </a:r>
            <a:r>
              <a:rPr lang="en-US" altLang="zh-CN" b="1" i="1" dirty="0"/>
              <a:t>No</a:t>
            </a:r>
            <a:r>
              <a:rPr lang="en-US" altLang="zh-CN" b="1" dirty="0"/>
              <a:t> </a:t>
            </a:r>
            <a:r>
              <a:rPr lang="en-US" altLang="zh-CN" b="1" i="1" dirty="0" err="1">
                <a:solidFill>
                  <a:srgbClr val="7030A0"/>
                </a:solidFill>
              </a:rPr>
              <a:t>Q</a:t>
            </a:r>
            <a:r>
              <a:rPr lang="en-US" altLang="zh-CN" b="1" i="1" dirty="0" err="1"/>
              <a:t>uest,No</a:t>
            </a:r>
            <a:r>
              <a:rPr lang="en-US" altLang="zh-CN" b="1" dirty="0"/>
              <a:t> </a:t>
            </a:r>
            <a:r>
              <a:rPr lang="en-US" altLang="zh-CN" b="1" i="1" dirty="0">
                <a:solidFill>
                  <a:srgbClr val="7030A0"/>
                </a:solidFill>
              </a:rPr>
              <a:t>G</a:t>
            </a:r>
            <a:r>
              <a:rPr lang="en-US" altLang="zh-CN" b="1" i="1" dirty="0"/>
              <a:t>ain</a:t>
            </a:r>
            <a:r>
              <a:rPr lang="en-US" altLang="zh-CN" i="1" dirty="0"/>
              <a:t>.</a:t>
            </a:r>
            <a:r>
              <a:rPr lang="zh-CN" altLang="en-US" i="1" dirty="0"/>
              <a:t>” </a:t>
            </a:r>
            <a:r>
              <a:rPr lang="zh-CN" altLang="en-US" dirty="0"/>
              <a:t>在未来的道路上，我将不忘这个夏天的收获与教训，继续努力，迈向成功。</a:t>
            </a:r>
          </a:p>
        </p:txBody>
      </p:sp>
    </p:spTree>
    <p:extLst>
      <p:ext uri="{BB962C8B-B14F-4D97-AF65-F5344CB8AC3E}">
        <p14:creationId xmlns:p14="http://schemas.microsoft.com/office/powerpoint/2010/main" val="344388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a:extLst>
              <a:ext uri="{FF2B5EF4-FFF2-40B4-BE49-F238E27FC236}">
                <a16:creationId xmlns:a16="http://schemas.microsoft.com/office/drawing/2014/main" id="{581902B6-01BB-4415-B0CE-7125A3AB47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29136"/>
            <a:ext cx="5277852" cy="5445404"/>
          </a:xfrm>
          <a:prstGeom prst="rect">
            <a:avLst/>
          </a:prstGeom>
        </p:spPr>
      </p:pic>
      <p:sp>
        <p:nvSpPr>
          <p:cNvPr id="3" name="矩形 2">
            <a:extLst>
              <a:ext uri="{FF2B5EF4-FFF2-40B4-BE49-F238E27FC236}">
                <a16:creationId xmlns:a16="http://schemas.microsoft.com/office/drawing/2014/main" id="{BA8A364C-FA08-47AA-BD76-0C6E8ED0C094}"/>
              </a:ext>
            </a:extLst>
          </p:cNvPr>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a:cs typeface="+mn-cs"/>
            </a:endParaRPr>
          </a:p>
        </p:txBody>
      </p:sp>
      <p:pic>
        <p:nvPicPr>
          <p:cNvPr id="13" name="图形 12">
            <a:extLst>
              <a:ext uri="{FF2B5EF4-FFF2-40B4-BE49-F238E27FC236}">
                <a16:creationId xmlns:a16="http://schemas.microsoft.com/office/drawing/2014/main" id="{CBFF470B-826F-42F8-BE99-0C03C589CF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7074" y="680577"/>
            <a:ext cx="5277852" cy="5445404"/>
          </a:xfrm>
          <a:prstGeom prst="rect">
            <a:avLst/>
          </a:prstGeom>
        </p:spPr>
      </p:pic>
      <p:sp>
        <p:nvSpPr>
          <p:cNvPr id="2" name="文本框 1">
            <a:extLst>
              <a:ext uri="{FF2B5EF4-FFF2-40B4-BE49-F238E27FC236}">
                <a16:creationId xmlns:a16="http://schemas.microsoft.com/office/drawing/2014/main" id="{807646AB-D820-4F65-A736-C7F6C0D343B5}"/>
              </a:ext>
            </a:extLst>
          </p:cNvPr>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感谢垂听</a:t>
            </a:r>
          </a:p>
        </p:txBody>
      </p:sp>
      <p:sp>
        <p:nvSpPr>
          <p:cNvPr id="12" name="文本框 11">
            <a:extLst>
              <a:ext uri="{FF2B5EF4-FFF2-40B4-BE49-F238E27FC236}">
                <a16:creationId xmlns:a16="http://schemas.microsoft.com/office/drawing/2014/main" id="{36B348A0-E2B4-4838-9262-54ACCE0FC586}"/>
              </a:ext>
            </a:extLst>
          </p:cNvPr>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extLst>
      <p:ext uri="{BB962C8B-B14F-4D97-AF65-F5344CB8AC3E}">
        <p14:creationId xmlns:p14="http://schemas.microsoft.com/office/powerpoint/2010/main" val="1616680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9C513884-73F1-4547-88FC-3ECA91399A56}"/>
              </a:ext>
            </a:extLst>
          </p:cNvPr>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6B399000-0D26-4240-B558-FE016C9B219B}"/>
              </a:ext>
            </a:extLst>
          </p:cNvPr>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D5F8B8C-A732-4A1D-8149-F19C3E21B79C}"/>
              </a:ext>
            </a:extLst>
          </p:cNvPr>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1CFAAE20-D8F0-4F87-AC37-8502B4394D2B}"/>
              </a:ext>
            </a:extLst>
          </p:cNvPr>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9FC3660-DA7F-4555-96F4-E35E6A6E35DE}"/>
              </a:ext>
            </a:extLst>
          </p:cNvPr>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7CA345C6-14D6-40CB-9563-332AAEAE8839}"/>
              </a:ext>
            </a:extLst>
          </p:cNvPr>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F35D8A63-15B0-44CB-A213-510EBC49B2EE}"/>
              </a:ext>
            </a:extLst>
          </p:cNvPr>
          <p:cNvSpPr/>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5040417-6215-474A-8113-CD7BD7D8CB7B}"/>
              </a:ext>
            </a:extLst>
          </p:cNvPr>
          <p:cNvSpPr/>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84817A2-10E9-4192-B303-2BD883B34F52}"/>
              </a:ext>
            </a:extLst>
          </p:cNvPr>
          <p:cNvSpPr/>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419B616-CE46-4B64-88A7-A37DE6EA12BC}"/>
              </a:ext>
            </a:extLst>
          </p:cNvPr>
          <p:cNvSpPr/>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80CE6A3C-8AA6-4135-BB3B-FC8E9C518325}"/>
              </a:ext>
            </a:extLst>
          </p:cNvPr>
          <p:cNvGrpSpPr/>
          <p:nvPr/>
        </p:nvGrpSpPr>
        <p:grpSpPr>
          <a:xfrm>
            <a:off x="5305305" y="963203"/>
            <a:ext cx="619822" cy="634301"/>
            <a:chOff x="5305305" y="963203"/>
            <a:chExt cx="619822" cy="634301"/>
          </a:xfrm>
        </p:grpSpPr>
        <p:sp>
          <p:nvSpPr>
            <p:cNvPr id="12" name="椭圆 11">
              <a:extLst>
                <a:ext uri="{FF2B5EF4-FFF2-40B4-BE49-F238E27FC236}">
                  <a16:creationId xmlns:a16="http://schemas.microsoft.com/office/drawing/2014/main" id="{2C9A6FFD-69C7-497E-85D7-054768B4E87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a:extLst>
                <a:ext uri="{FF2B5EF4-FFF2-40B4-BE49-F238E27FC236}">
                  <a16:creationId xmlns:a16="http://schemas.microsoft.com/office/drawing/2014/main" id="{D7842A79-EBA3-486B-8619-BA194163FDAD}"/>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a:extLst>
              <a:ext uri="{FF2B5EF4-FFF2-40B4-BE49-F238E27FC236}">
                <a16:creationId xmlns:a16="http://schemas.microsoft.com/office/drawing/2014/main" id="{BB9728AA-342A-4687-935B-84AF07F9531D}"/>
              </a:ext>
            </a:extLst>
          </p:cNvPr>
          <p:cNvGrpSpPr/>
          <p:nvPr/>
        </p:nvGrpSpPr>
        <p:grpSpPr>
          <a:xfrm>
            <a:off x="5796671" y="1977986"/>
            <a:ext cx="619822" cy="634301"/>
            <a:chOff x="5305305" y="963203"/>
            <a:chExt cx="619822" cy="634301"/>
          </a:xfrm>
        </p:grpSpPr>
        <p:sp>
          <p:nvSpPr>
            <p:cNvPr id="25" name="椭圆 24">
              <a:extLst>
                <a:ext uri="{FF2B5EF4-FFF2-40B4-BE49-F238E27FC236}">
                  <a16:creationId xmlns:a16="http://schemas.microsoft.com/office/drawing/2014/main" id="{6AADD300-945F-4232-AA2A-3C1E081B9A49}"/>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a:extLst>
                <a:ext uri="{FF2B5EF4-FFF2-40B4-BE49-F238E27FC236}">
                  <a16:creationId xmlns:a16="http://schemas.microsoft.com/office/drawing/2014/main" id="{1906CFB8-0AA2-42BF-9A99-3A980A5EAC0C}"/>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a:extLst>
              <a:ext uri="{FF2B5EF4-FFF2-40B4-BE49-F238E27FC236}">
                <a16:creationId xmlns:a16="http://schemas.microsoft.com/office/drawing/2014/main" id="{F859AB53-71F3-450F-9FBC-E36D24756ECC}"/>
              </a:ext>
            </a:extLst>
          </p:cNvPr>
          <p:cNvGrpSpPr/>
          <p:nvPr/>
        </p:nvGrpSpPr>
        <p:grpSpPr>
          <a:xfrm>
            <a:off x="5989199" y="3126456"/>
            <a:ext cx="619822" cy="634301"/>
            <a:chOff x="5305305" y="963203"/>
            <a:chExt cx="619822" cy="634301"/>
          </a:xfrm>
        </p:grpSpPr>
        <p:sp>
          <p:nvSpPr>
            <p:cNvPr id="28" name="椭圆 27">
              <a:extLst>
                <a:ext uri="{FF2B5EF4-FFF2-40B4-BE49-F238E27FC236}">
                  <a16:creationId xmlns:a16="http://schemas.microsoft.com/office/drawing/2014/main" id="{B72664F9-F5E1-4B16-A869-F5B5D3323D98}"/>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a:extLst>
                <a:ext uri="{FF2B5EF4-FFF2-40B4-BE49-F238E27FC236}">
                  <a16:creationId xmlns:a16="http://schemas.microsoft.com/office/drawing/2014/main" id="{216C13E9-82BE-4286-82D4-7923B7B55B35}"/>
                </a:ext>
              </a:extLst>
            </p:cNvPr>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a:extLst>
              <a:ext uri="{FF2B5EF4-FFF2-40B4-BE49-F238E27FC236}">
                <a16:creationId xmlns:a16="http://schemas.microsoft.com/office/drawing/2014/main" id="{FB679C73-1D02-472F-8905-A22E1608E82B}"/>
              </a:ext>
            </a:extLst>
          </p:cNvPr>
          <p:cNvGrpSpPr/>
          <p:nvPr/>
        </p:nvGrpSpPr>
        <p:grpSpPr>
          <a:xfrm>
            <a:off x="5786089" y="4239680"/>
            <a:ext cx="619822" cy="633542"/>
            <a:chOff x="5305305" y="963962"/>
            <a:chExt cx="619822" cy="633542"/>
          </a:xfrm>
        </p:grpSpPr>
        <p:sp>
          <p:nvSpPr>
            <p:cNvPr id="31" name="椭圆 30">
              <a:extLst>
                <a:ext uri="{FF2B5EF4-FFF2-40B4-BE49-F238E27FC236}">
                  <a16:creationId xmlns:a16="http://schemas.microsoft.com/office/drawing/2014/main" id="{2FD56C2D-ADA4-4BB4-805C-DB795548035E}"/>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a:extLst>
                <a:ext uri="{FF2B5EF4-FFF2-40B4-BE49-F238E27FC236}">
                  <a16:creationId xmlns:a16="http://schemas.microsoft.com/office/drawing/2014/main" id="{0EE06559-56DD-4AE7-82C8-0514802061A8}"/>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a:extLst>
              <a:ext uri="{FF2B5EF4-FFF2-40B4-BE49-F238E27FC236}">
                <a16:creationId xmlns:a16="http://schemas.microsoft.com/office/drawing/2014/main" id="{35B43D91-7C26-4E76-9D3D-F60F5B7077A4}"/>
              </a:ext>
            </a:extLst>
          </p:cNvPr>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p>
        </p:txBody>
      </p:sp>
      <p:sp>
        <p:nvSpPr>
          <p:cNvPr id="41" name="文本框 40">
            <a:extLst>
              <a:ext uri="{FF2B5EF4-FFF2-40B4-BE49-F238E27FC236}">
                <a16:creationId xmlns:a16="http://schemas.microsoft.com/office/drawing/2014/main" id="{1D8F7F61-2CD2-4092-86E9-04056A040BEA}"/>
              </a:ext>
            </a:extLst>
          </p:cNvPr>
          <p:cNvSpPr txBox="1"/>
          <p:nvPr/>
        </p:nvSpPr>
        <p:spPr>
          <a:xfrm>
            <a:off x="6021982" y="1057196"/>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学习内容</a:t>
            </a:r>
          </a:p>
        </p:txBody>
      </p:sp>
      <p:sp>
        <p:nvSpPr>
          <p:cNvPr id="42" name="文本框 41">
            <a:extLst>
              <a:ext uri="{FF2B5EF4-FFF2-40B4-BE49-F238E27FC236}">
                <a16:creationId xmlns:a16="http://schemas.microsoft.com/office/drawing/2014/main" id="{209E4ACF-A1E2-4269-952A-425FD811DDB1}"/>
              </a:ext>
            </a:extLst>
          </p:cNvPr>
          <p:cNvSpPr txBox="1"/>
          <p:nvPr/>
        </p:nvSpPr>
        <p:spPr>
          <a:xfrm>
            <a:off x="6608735" y="2071543"/>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项目开发情况</a:t>
            </a:r>
            <a:endParaRPr lang="en-US" altLang="zh-CN"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A8222029-B6C8-494C-8188-05BF70C45A32}"/>
              </a:ext>
            </a:extLst>
          </p:cNvPr>
          <p:cNvSpPr txBox="1"/>
          <p:nvPr/>
        </p:nvSpPr>
        <p:spPr>
          <a:xfrm>
            <a:off x="6710218" y="3188010"/>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进步与收获</a:t>
            </a:r>
          </a:p>
        </p:txBody>
      </p:sp>
      <p:sp>
        <p:nvSpPr>
          <p:cNvPr id="44" name="文本框 43">
            <a:extLst>
              <a:ext uri="{FF2B5EF4-FFF2-40B4-BE49-F238E27FC236}">
                <a16:creationId xmlns:a16="http://schemas.microsoft.com/office/drawing/2014/main" id="{30F3E856-E00F-4731-B9BA-1D000EE14DC7}"/>
              </a:ext>
            </a:extLst>
          </p:cNvPr>
          <p:cNvSpPr txBox="1"/>
          <p:nvPr/>
        </p:nvSpPr>
        <p:spPr>
          <a:xfrm>
            <a:off x="6608736" y="4295944"/>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创新与亮点</a:t>
            </a:r>
          </a:p>
        </p:txBody>
      </p:sp>
      <p:pic>
        <p:nvPicPr>
          <p:cNvPr id="47" name="图形 46">
            <a:extLst>
              <a:ext uri="{FF2B5EF4-FFF2-40B4-BE49-F238E27FC236}">
                <a16:creationId xmlns:a16="http://schemas.microsoft.com/office/drawing/2014/main" id="{51F99899-39A8-470D-82EA-6A5DDB624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5832" y="2323777"/>
            <a:ext cx="2197822" cy="2267595"/>
          </a:xfrm>
          <a:prstGeom prst="rect">
            <a:avLst/>
          </a:prstGeom>
        </p:spPr>
      </p:pic>
      <p:sp>
        <p:nvSpPr>
          <p:cNvPr id="39" name="文本框 38">
            <a:extLst>
              <a:ext uri="{FF2B5EF4-FFF2-40B4-BE49-F238E27FC236}">
                <a16:creationId xmlns:a16="http://schemas.microsoft.com/office/drawing/2014/main" id="{B7A7CAB0-467B-4845-ADDD-6172A0C97C29}"/>
              </a:ext>
            </a:extLst>
          </p:cNvPr>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a:extLst>
              <a:ext uri="{FF2B5EF4-FFF2-40B4-BE49-F238E27FC236}">
                <a16:creationId xmlns:a16="http://schemas.microsoft.com/office/drawing/2014/main" id="{1C1FF935-C2AC-457B-B9C0-2A44FCCFA601}"/>
              </a:ext>
            </a:extLst>
          </p:cNvPr>
          <p:cNvSpPr/>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2F80F2BA-54DB-4929-B992-B4320D029431}"/>
              </a:ext>
            </a:extLst>
          </p:cNvPr>
          <p:cNvGrpSpPr/>
          <p:nvPr/>
        </p:nvGrpSpPr>
        <p:grpSpPr>
          <a:xfrm>
            <a:off x="5292392" y="5417123"/>
            <a:ext cx="619822" cy="633542"/>
            <a:chOff x="5305305" y="963962"/>
            <a:chExt cx="619822" cy="633542"/>
          </a:xfrm>
        </p:grpSpPr>
        <p:sp>
          <p:nvSpPr>
            <p:cNvPr id="35" name="椭圆 34">
              <a:extLst>
                <a:ext uri="{FF2B5EF4-FFF2-40B4-BE49-F238E27FC236}">
                  <a16:creationId xmlns:a16="http://schemas.microsoft.com/office/drawing/2014/main" id="{CA3B69B4-189E-4530-AFA1-4032975E46E4}"/>
                </a:ext>
              </a:extLst>
            </p:cNvPr>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a:extLst>
                <a:ext uri="{FF2B5EF4-FFF2-40B4-BE49-F238E27FC236}">
                  <a16:creationId xmlns:a16="http://schemas.microsoft.com/office/drawing/2014/main" id="{17284B29-F21C-4CC6-BF25-A2CD9569CDFA}"/>
                </a:ext>
              </a:extLst>
            </p:cNvPr>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a:extLst>
              <a:ext uri="{FF2B5EF4-FFF2-40B4-BE49-F238E27FC236}">
                <a16:creationId xmlns:a16="http://schemas.microsoft.com/office/drawing/2014/main" id="{0B8C17DF-AA8E-41BC-81B4-7B1ED012BE78}"/>
              </a:ext>
            </a:extLst>
          </p:cNvPr>
          <p:cNvSpPr txBox="1"/>
          <p:nvPr/>
        </p:nvSpPr>
        <p:spPr>
          <a:xfrm>
            <a:off x="6115039" y="5473387"/>
            <a:ext cx="2126067"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总结致谢</a:t>
            </a:r>
          </a:p>
        </p:txBody>
      </p:sp>
    </p:spTree>
    <p:extLst>
      <p:ext uri="{BB962C8B-B14F-4D97-AF65-F5344CB8AC3E}">
        <p14:creationId xmlns:p14="http://schemas.microsoft.com/office/powerpoint/2010/main" val="49608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学习内容</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305104" y="2312321"/>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153150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755533" y="189596"/>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学习内容</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362427" y="256780"/>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4" y="2582349"/>
            <a:ext cx="2039815"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项目开发情况</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进步与收获</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pic>
        <p:nvPicPr>
          <p:cNvPr id="18" name="图片 17">
            <a:extLst>
              <a:ext uri="{FF2B5EF4-FFF2-40B4-BE49-F238E27FC236}">
                <a16:creationId xmlns:a16="http://schemas.microsoft.com/office/drawing/2014/main" id="{58599404-2057-F944-4781-A25B223F3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427" y="767380"/>
            <a:ext cx="8054943" cy="5715000"/>
          </a:xfrm>
          <a:prstGeom prst="rect">
            <a:avLst/>
          </a:prstGeom>
        </p:spPr>
      </p:pic>
    </p:spTree>
    <p:extLst>
      <p:ext uri="{BB962C8B-B14F-4D97-AF65-F5344CB8AC3E}">
        <p14:creationId xmlns:p14="http://schemas.microsoft.com/office/powerpoint/2010/main" val="282170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项目开发情况</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319870" y="2312321"/>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44462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808720" y="189597"/>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项目开发情况</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481421" y="2497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2039815"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项目开发情况</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进步与收获</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13" name="椭圆 12">
            <a:extLst>
              <a:ext uri="{FF2B5EF4-FFF2-40B4-BE49-F238E27FC236}">
                <a16:creationId xmlns:a16="http://schemas.microsoft.com/office/drawing/2014/main" id="{5E072AE9-0ECB-7877-1D0F-FD0EEB94CE19}"/>
              </a:ext>
            </a:extLst>
          </p:cNvPr>
          <p:cNvSpPr/>
          <p:nvPr/>
        </p:nvSpPr>
        <p:spPr>
          <a:xfrm>
            <a:off x="162287" y="1017982"/>
            <a:ext cx="237764" cy="237764"/>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A78C724-693A-7395-AE81-C4F232DFDB77}"/>
              </a:ext>
            </a:extLst>
          </p:cNvPr>
          <p:cNvSpPr txBox="1"/>
          <p:nvPr/>
        </p:nvSpPr>
        <p:spPr>
          <a:xfrm>
            <a:off x="400051" y="924965"/>
            <a:ext cx="8817428" cy="677108"/>
          </a:xfrm>
          <a:prstGeom prst="rect">
            <a:avLst/>
          </a:prstGeom>
          <a:noFill/>
        </p:spPr>
        <p:txBody>
          <a:bodyPr wrap="square" rtlCol="0">
            <a:spAutoFit/>
          </a:bodyPr>
          <a:lstStyle/>
          <a:p>
            <a:r>
              <a:rPr lang="zh-CN" altLang="en-US" sz="2000" b="1" dirty="0"/>
              <a:t>基于差分隐私的分布式人工智能系统</a:t>
            </a:r>
            <a:endParaRPr lang="zh-CN" altLang="en-US" sz="2000" b="1" dirty="0">
              <a:latin typeface="方正兰亭粗黑简体" panose="02000000000000000000" pitchFamily="2" charset="-122"/>
              <a:ea typeface="方正兰亭粗黑简体" panose="02000000000000000000" pitchFamily="2" charset="-122"/>
            </a:endParaRPr>
          </a:p>
          <a:p>
            <a:endParaRPr lang="zh-CN" altLang="en-US" dirty="0"/>
          </a:p>
        </p:txBody>
      </p:sp>
      <p:sp>
        <p:nvSpPr>
          <p:cNvPr id="15" name="文本框 14">
            <a:extLst>
              <a:ext uri="{FF2B5EF4-FFF2-40B4-BE49-F238E27FC236}">
                <a16:creationId xmlns:a16="http://schemas.microsoft.com/office/drawing/2014/main" id="{31B0B2C9-1507-8614-0CFE-E39288AD31D9}"/>
              </a:ext>
            </a:extLst>
          </p:cNvPr>
          <p:cNvSpPr txBox="1"/>
          <p:nvPr/>
        </p:nvSpPr>
        <p:spPr>
          <a:xfrm>
            <a:off x="252786" y="1412289"/>
            <a:ext cx="8890600" cy="1162819"/>
          </a:xfrm>
          <a:prstGeom prst="rect">
            <a:avLst/>
          </a:prstGeom>
          <a:noFill/>
        </p:spPr>
        <p:txBody>
          <a:bodyPr wrap="square" rtlCol="0">
            <a:spAutoFit/>
          </a:bodyPr>
          <a:lstStyle/>
          <a:p>
            <a:pPr>
              <a:lnSpc>
                <a:spcPct val="150000"/>
              </a:lnSpc>
            </a:pPr>
            <a:r>
              <a:rPr lang="en-US" altLang="zh-CN" sz="1600" dirty="0"/>
              <a:t>	</a:t>
            </a:r>
            <a:r>
              <a:rPr lang="zh-CN" altLang="en-US" sz="1600" dirty="0"/>
              <a:t>本项目为用户提供一个</a:t>
            </a:r>
            <a:r>
              <a:rPr lang="zh-CN" altLang="en-US" sz="1600" b="1" dirty="0">
                <a:solidFill>
                  <a:srgbClr val="633AA4"/>
                </a:solidFill>
                <a:ea typeface="方正兰亭黑简体" panose="02000000000000000000" pitchFamily="2" charset="-122"/>
              </a:rPr>
              <a:t>安全、可靠、有效</a:t>
            </a:r>
            <a:r>
              <a:rPr lang="zh-CN" altLang="en-US" sz="1600" dirty="0"/>
              <a:t>的数据交互平台来进行数据交互，数据与某个群组和其拥有者相绑定，群组中的用户可以申请使用他人数据交互。本人负责该项目的后台和数据库部分的全部功能。</a:t>
            </a:r>
          </a:p>
        </p:txBody>
      </p:sp>
      <p:pic>
        <p:nvPicPr>
          <p:cNvPr id="16" name="图片 15">
            <a:extLst>
              <a:ext uri="{FF2B5EF4-FFF2-40B4-BE49-F238E27FC236}">
                <a16:creationId xmlns:a16="http://schemas.microsoft.com/office/drawing/2014/main" id="{F60AD641-B4D6-8078-FD59-12C948485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4" y="2598183"/>
            <a:ext cx="378649" cy="293776"/>
          </a:xfrm>
          <a:prstGeom prst="rect">
            <a:avLst/>
          </a:prstGeom>
        </p:spPr>
      </p:pic>
      <p:sp>
        <p:nvSpPr>
          <p:cNvPr id="17" name="文本框 16">
            <a:extLst>
              <a:ext uri="{FF2B5EF4-FFF2-40B4-BE49-F238E27FC236}">
                <a16:creationId xmlns:a16="http://schemas.microsoft.com/office/drawing/2014/main" id="{747AE1CE-94FB-685E-6D41-93914F04B0F7}"/>
              </a:ext>
            </a:extLst>
          </p:cNvPr>
          <p:cNvSpPr txBox="1"/>
          <p:nvPr/>
        </p:nvSpPr>
        <p:spPr>
          <a:xfrm>
            <a:off x="400051" y="2538150"/>
            <a:ext cx="3837215" cy="369332"/>
          </a:xfrm>
          <a:prstGeom prst="rect">
            <a:avLst/>
          </a:prstGeom>
          <a:noFill/>
        </p:spPr>
        <p:txBody>
          <a:bodyPr wrap="square" rtlCol="0">
            <a:spAutoFit/>
          </a:bodyPr>
          <a:lstStyle/>
          <a:p>
            <a:r>
              <a:rPr lang="zh-CN" altLang="en-US" b="1" dirty="0"/>
              <a:t>项目展示</a:t>
            </a:r>
          </a:p>
        </p:txBody>
      </p:sp>
      <p:pic>
        <p:nvPicPr>
          <p:cNvPr id="19" name="图片 18">
            <a:extLst>
              <a:ext uri="{FF2B5EF4-FFF2-40B4-BE49-F238E27FC236}">
                <a16:creationId xmlns:a16="http://schemas.microsoft.com/office/drawing/2014/main" id="{F6C3F87C-0EC1-C945-2939-7618C92D27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2" y="2929714"/>
            <a:ext cx="4743143" cy="3372902"/>
          </a:xfrm>
          <a:prstGeom prst="rect">
            <a:avLst/>
          </a:prstGeom>
        </p:spPr>
      </p:pic>
      <p:pic>
        <p:nvPicPr>
          <p:cNvPr id="20" name="图片 19">
            <a:extLst>
              <a:ext uri="{FF2B5EF4-FFF2-40B4-BE49-F238E27FC236}">
                <a16:creationId xmlns:a16="http://schemas.microsoft.com/office/drawing/2014/main" id="{AE811DA8-9C45-6F27-2C61-CDC15AC1EB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255" y="2907482"/>
            <a:ext cx="4743144" cy="3395134"/>
          </a:xfrm>
          <a:prstGeom prst="rect">
            <a:avLst/>
          </a:prstGeom>
        </p:spPr>
      </p:pic>
      <p:sp>
        <p:nvSpPr>
          <p:cNvPr id="23" name="文本框 22">
            <a:extLst>
              <a:ext uri="{FF2B5EF4-FFF2-40B4-BE49-F238E27FC236}">
                <a16:creationId xmlns:a16="http://schemas.microsoft.com/office/drawing/2014/main" id="{51CBABE3-B2BD-41B5-28DD-B381283D3FFB}"/>
              </a:ext>
            </a:extLst>
          </p:cNvPr>
          <p:cNvSpPr txBox="1"/>
          <p:nvPr/>
        </p:nvSpPr>
        <p:spPr>
          <a:xfrm>
            <a:off x="1053194" y="6386246"/>
            <a:ext cx="3184072" cy="276999"/>
          </a:xfrm>
          <a:prstGeom prst="rect">
            <a:avLst/>
          </a:prstGeom>
          <a:noFill/>
        </p:spPr>
        <p:txBody>
          <a:bodyPr wrap="square" rtlCol="0">
            <a:spAutoFit/>
          </a:bodyPr>
          <a:lstStyle/>
          <a:p>
            <a:r>
              <a:rPr lang="zh-CN" altLang="en-US" sz="1200" dirty="0"/>
              <a:t>群组、数据集与拥有者的数据可视化展示</a:t>
            </a:r>
          </a:p>
        </p:txBody>
      </p:sp>
      <p:sp>
        <p:nvSpPr>
          <p:cNvPr id="24" name="文本框 23">
            <a:extLst>
              <a:ext uri="{FF2B5EF4-FFF2-40B4-BE49-F238E27FC236}">
                <a16:creationId xmlns:a16="http://schemas.microsoft.com/office/drawing/2014/main" id="{D9905E38-1C76-6B07-E2D0-B748084AEA8A}"/>
              </a:ext>
            </a:extLst>
          </p:cNvPr>
          <p:cNvSpPr txBox="1"/>
          <p:nvPr/>
        </p:nvSpPr>
        <p:spPr>
          <a:xfrm>
            <a:off x="6939642" y="6386246"/>
            <a:ext cx="1951265" cy="276999"/>
          </a:xfrm>
          <a:prstGeom prst="rect">
            <a:avLst/>
          </a:prstGeom>
          <a:noFill/>
        </p:spPr>
        <p:txBody>
          <a:bodyPr wrap="square" rtlCol="0">
            <a:spAutoFit/>
          </a:bodyPr>
          <a:lstStyle/>
          <a:p>
            <a:r>
              <a:rPr lang="zh-CN" altLang="en-US" sz="1200" dirty="0"/>
              <a:t>我的群组列表</a:t>
            </a:r>
          </a:p>
        </p:txBody>
      </p:sp>
    </p:spTree>
    <p:extLst>
      <p:ext uri="{BB962C8B-B14F-4D97-AF65-F5344CB8AC3E}">
        <p14:creationId xmlns:p14="http://schemas.microsoft.com/office/powerpoint/2010/main" val="163023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808720" y="189597"/>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项目开发情况</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481421" y="2497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2039815"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项目开发情况</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进步与收获</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sp>
        <p:nvSpPr>
          <p:cNvPr id="13" name="椭圆 12">
            <a:extLst>
              <a:ext uri="{FF2B5EF4-FFF2-40B4-BE49-F238E27FC236}">
                <a16:creationId xmlns:a16="http://schemas.microsoft.com/office/drawing/2014/main" id="{5E072AE9-0ECB-7877-1D0F-FD0EEB94CE19}"/>
              </a:ext>
            </a:extLst>
          </p:cNvPr>
          <p:cNvSpPr/>
          <p:nvPr/>
        </p:nvSpPr>
        <p:spPr>
          <a:xfrm>
            <a:off x="162287" y="1017982"/>
            <a:ext cx="237764" cy="237764"/>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A78C724-693A-7395-AE81-C4F232DFDB77}"/>
              </a:ext>
            </a:extLst>
          </p:cNvPr>
          <p:cNvSpPr txBox="1"/>
          <p:nvPr/>
        </p:nvSpPr>
        <p:spPr>
          <a:xfrm>
            <a:off x="400051" y="924965"/>
            <a:ext cx="4923063" cy="400110"/>
          </a:xfrm>
          <a:prstGeom prst="rect">
            <a:avLst/>
          </a:prstGeom>
          <a:noFill/>
        </p:spPr>
        <p:txBody>
          <a:bodyPr wrap="square" rtlCol="0">
            <a:spAutoFit/>
          </a:bodyPr>
          <a:lstStyle/>
          <a:p>
            <a:r>
              <a:rPr lang="zh-CN" altLang="en-US" sz="2000" b="1" dirty="0"/>
              <a:t>项目监控系统</a:t>
            </a:r>
            <a:endParaRPr lang="zh-CN" altLang="en-US" b="1" dirty="0"/>
          </a:p>
        </p:txBody>
      </p:sp>
      <p:sp>
        <p:nvSpPr>
          <p:cNvPr id="15" name="文本框 14">
            <a:extLst>
              <a:ext uri="{FF2B5EF4-FFF2-40B4-BE49-F238E27FC236}">
                <a16:creationId xmlns:a16="http://schemas.microsoft.com/office/drawing/2014/main" id="{31B0B2C9-1507-8614-0CFE-E39288AD31D9}"/>
              </a:ext>
            </a:extLst>
          </p:cNvPr>
          <p:cNvSpPr txBox="1"/>
          <p:nvPr/>
        </p:nvSpPr>
        <p:spPr>
          <a:xfrm>
            <a:off x="147264" y="1381169"/>
            <a:ext cx="8743643" cy="1162819"/>
          </a:xfrm>
          <a:prstGeom prst="rect">
            <a:avLst/>
          </a:prstGeom>
          <a:noFill/>
        </p:spPr>
        <p:txBody>
          <a:bodyPr wrap="square" rtlCol="0">
            <a:spAutoFit/>
          </a:bodyPr>
          <a:lstStyle/>
          <a:p>
            <a:pPr>
              <a:lnSpc>
                <a:spcPct val="150000"/>
              </a:lnSpc>
            </a:pPr>
            <a:r>
              <a:rPr lang="en-US" altLang="zh-CN" sz="1600" dirty="0">
                <a:cs typeface="+mn-ea"/>
                <a:sym typeface="+mn-lt"/>
              </a:rPr>
              <a:t>	</a:t>
            </a:r>
            <a:r>
              <a:rPr lang="zh-CN" altLang="en-US" sz="1600" dirty="0">
                <a:cs typeface="+mn-ea"/>
                <a:sym typeface="+mn-lt"/>
              </a:rPr>
              <a:t>本项目为</a:t>
            </a:r>
            <a:r>
              <a:rPr lang="zh-CN" altLang="en-US" sz="1600" dirty="0">
                <a:sym typeface="+mn-lt"/>
              </a:rPr>
              <a:t>一个</a:t>
            </a:r>
            <a:r>
              <a:rPr lang="zh-CN" altLang="en-US" sz="1600" dirty="0">
                <a:cs typeface="+mn-ea"/>
                <a:sym typeface="+mn-lt"/>
              </a:rPr>
              <a:t>基于</a:t>
            </a:r>
            <a:r>
              <a:rPr lang="en-US" altLang="zh-CN" sz="1600" b="1" dirty="0">
                <a:solidFill>
                  <a:srgbClr val="633AA4"/>
                </a:solidFill>
                <a:ea typeface="方正兰亭黑简体" panose="02000000000000000000" pitchFamily="2" charset="-122"/>
                <a:sym typeface="+mn-lt"/>
              </a:rPr>
              <a:t>Android APP</a:t>
            </a:r>
            <a:r>
              <a:rPr lang="zh-CN" altLang="en-US" sz="1600" dirty="0">
                <a:sym typeface="+mn-lt"/>
              </a:rPr>
              <a:t>和</a:t>
            </a:r>
            <a:r>
              <a:rPr lang="en-US" altLang="zh-CN" sz="1600" b="1" dirty="0" err="1">
                <a:solidFill>
                  <a:srgbClr val="633AA4"/>
                </a:solidFill>
                <a:ea typeface="方正兰亭黑简体" panose="02000000000000000000" pitchFamily="2" charset="-122"/>
                <a:sym typeface="+mn-lt"/>
              </a:rPr>
              <a:t>Javaweb</a:t>
            </a:r>
            <a:r>
              <a:rPr lang="zh-CN" altLang="en-US" sz="1600" dirty="0">
                <a:cs typeface="+mn-ea"/>
                <a:sym typeface="+mn-lt"/>
              </a:rPr>
              <a:t>技术的</a:t>
            </a:r>
            <a:r>
              <a:rPr lang="zh-CN" altLang="en-US" sz="1600" b="1" dirty="0">
                <a:solidFill>
                  <a:srgbClr val="633AA4"/>
                </a:solidFill>
                <a:ea typeface="方正兰亭黑简体" panose="02000000000000000000" pitchFamily="2" charset="-122"/>
                <a:sym typeface="+mn-lt"/>
              </a:rPr>
              <a:t>项目监控系统应用</a:t>
            </a:r>
            <a:r>
              <a:rPr lang="zh-CN" altLang="en-US" sz="1600" dirty="0">
                <a:cs typeface="+mn-ea"/>
                <a:sym typeface="+mn-lt"/>
              </a:rPr>
              <a:t>。功能包括但不限于基本的用户权限管理、项目的发布、访问流量监控、恶意访问或攻击的报警和拦截，以及实时日志查询。</a:t>
            </a:r>
            <a:r>
              <a:rPr lang="zh-CN" altLang="en-US" sz="1600" dirty="0"/>
              <a:t>本人负责该项目的后台的部分核心功能的接口。</a:t>
            </a:r>
          </a:p>
        </p:txBody>
      </p:sp>
      <p:pic>
        <p:nvPicPr>
          <p:cNvPr id="16" name="图片 15">
            <a:extLst>
              <a:ext uri="{FF2B5EF4-FFF2-40B4-BE49-F238E27FC236}">
                <a16:creationId xmlns:a16="http://schemas.microsoft.com/office/drawing/2014/main" id="{F60AD641-B4D6-8078-FD59-12C948485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2" y="3693410"/>
            <a:ext cx="378649" cy="293776"/>
          </a:xfrm>
          <a:prstGeom prst="rect">
            <a:avLst/>
          </a:prstGeom>
        </p:spPr>
      </p:pic>
      <p:sp>
        <p:nvSpPr>
          <p:cNvPr id="17" name="文本框 16">
            <a:extLst>
              <a:ext uri="{FF2B5EF4-FFF2-40B4-BE49-F238E27FC236}">
                <a16:creationId xmlns:a16="http://schemas.microsoft.com/office/drawing/2014/main" id="{747AE1CE-94FB-685E-6D41-93914F04B0F7}"/>
              </a:ext>
            </a:extLst>
          </p:cNvPr>
          <p:cNvSpPr txBox="1"/>
          <p:nvPr/>
        </p:nvSpPr>
        <p:spPr>
          <a:xfrm>
            <a:off x="400051" y="3624880"/>
            <a:ext cx="3837215" cy="369332"/>
          </a:xfrm>
          <a:prstGeom prst="rect">
            <a:avLst/>
          </a:prstGeom>
          <a:noFill/>
        </p:spPr>
        <p:txBody>
          <a:bodyPr wrap="square" rtlCol="0">
            <a:spAutoFit/>
          </a:bodyPr>
          <a:lstStyle/>
          <a:p>
            <a:r>
              <a:rPr lang="zh-CN" altLang="en-US" b="1" dirty="0"/>
              <a:t>项目功能结构</a:t>
            </a:r>
          </a:p>
        </p:txBody>
      </p:sp>
      <p:graphicFrame>
        <p:nvGraphicFramePr>
          <p:cNvPr id="22" name="图示 21">
            <a:extLst>
              <a:ext uri="{FF2B5EF4-FFF2-40B4-BE49-F238E27FC236}">
                <a16:creationId xmlns:a16="http://schemas.microsoft.com/office/drawing/2014/main" id="{6CB4E23D-EFB4-9367-A780-FD280DF4BC2C}"/>
              </a:ext>
            </a:extLst>
          </p:cNvPr>
          <p:cNvGraphicFramePr/>
          <p:nvPr>
            <p:extLst>
              <p:ext uri="{D42A27DB-BD31-4B8C-83A1-F6EECF244321}">
                <p14:modId xmlns:p14="http://schemas.microsoft.com/office/powerpoint/2010/main" val="2388460450"/>
              </p:ext>
            </p:extLst>
          </p:nvPr>
        </p:nvGraphicFramePr>
        <p:xfrm>
          <a:off x="-492107" y="4324947"/>
          <a:ext cx="7581883" cy="13144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0624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6E998-EE6C-47CD-BCE8-8475FA4366EA}"/>
              </a:ext>
            </a:extLst>
          </p:cNvPr>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A5B233-E157-4FDA-8A18-12B9A3EF6AE8}"/>
              </a:ext>
            </a:extLst>
          </p:cNvPr>
          <p:cNvSpPr txBox="1"/>
          <p:nvPr/>
        </p:nvSpPr>
        <p:spPr>
          <a:xfrm>
            <a:off x="808720" y="189597"/>
            <a:ext cx="2656459"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项目开发情况</a:t>
            </a:r>
          </a:p>
        </p:txBody>
      </p:sp>
      <p:pic>
        <p:nvPicPr>
          <p:cNvPr id="4" name="图形 3">
            <a:extLst>
              <a:ext uri="{FF2B5EF4-FFF2-40B4-BE49-F238E27FC236}">
                <a16:creationId xmlns:a16="http://schemas.microsoft.com/office/drawing/2014/main" id="{D7375C23-E8C2-463F-85AA-6C2990B3E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a:extLst>
              <a:ext uri="{FF2B5EF4-FFF2-40B4-BE49-F238E27FC236}">
                <a16:creationId xmlns:a16="http://schemas.microsoft.com/office/drawing/2014/main" id="{026480C1-9805-45D8-AF4C-D85340C0FD43}"/>
              </a:ext>
            </a:extLst>
          </p:cNvPr>
          <p:cNvSpPr/>
          <p:nvPr/>
        </p:nvSpPr>
        <p:spPr>
          <a:xfrm>
            <a:off x="481421" y="2497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0206158-DF7B-4715-9D35-EED15C62A64D}"/>
              </a:ext>
            </a:extLst>
          </p:cNvPr>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学习内容</a:t>
            </a:r>
          </a:p>
        </p:txBody>
      </p:sp>
      <p:sp>
        <p:nvSpPr>
          <p:cNvPr id="9" name="文本框 8">
            <a:extLst>
              <a:ext uri="{FF2B5EF4-FFF2-40B4-BE49-F238E27FC236}">
                <a16:creationId xmlns:a16="http://schemas.microsoft.com/office/drawing/2014/main" id="{BE8761C5-C3E5-48FD-9297-C7CE14A1FE79}"/>
              </a:ext>
            </a:extLst>
          </p:cNvPr>
          <p:cNvSpPr txBox="1"/>
          <p:nvPr/>
        </p:nvSpPr>
        <p:spPr>
          <a:xfrm>
            <a:off x="10152185" y="2582349"/>
            <a:ext cx="2039815"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项目开发情况</a:t>
            </a:r>
          </a:p>
        </p:txBody>
      </p:sp>
      <p:sp>
        <p:nvSpPr>
          <p:cNvPr id="10" name="文本框 9">
            <a:extLst>
              <a:ext uri="{FF2B5EF4-FFF2-40B4-BE49-F238E27FC236}">
                <a16:creationId xmlns:a16="http://schemas.microsoft.com/office/drawing/2014/main" id="{27A0E5DB-D422-4E12-B8EB-7BB0D3CACBDE}"/>
              </a:ext>
            </a:extLst>
          </p:cNvPr>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进步与收获</a:t>
            </a:r>
          </a:p>
        </p:txBody>
      </p:sp>
      <p:sp>
        <p:nvSpPr>
          <p:cNvPr id="11" name="文本框 10">
            <a:extLst>
              <a:ext uri="{FF2B5EF4-FFF2-40B4-BE49-F238E27FC236}">
                <a16:creationId xmlns:a16="http://schemas.microsoft.com/office/drawing/2014/main" id="{AB75D0CA-4431-4528-AF82-1AA4696E8E8B}"/>
              </a:ext>
            </a:extLst>
          </p:cNvPr>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创新与亮点</a:t>
            </a:r>
          </a:p>
        </p:txBody>
      </p:sp>
      <p:sp>
        <p:nvSpPr>
          <p:cNvPr id="12" name="文本框 11">
            <a:extLst>
              <a:ext uri="{FF2B5EF4-FFF2-40B4-BE49-F238E27FC236}">
                <a16:creationId xmlns:a16="http://schemas.microsoft.com/office/drawing/2014/main" id="{80DF9AC0-A883-4B1E-B9D8-8FD4B7760045}"/>
              </a:ext>
            </a:extLst>
          </p:cNvPr>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总结致谢</a:t>
            </a:r>
          </a:p>
        </p:txBody>
      </p:sp>
      <p:pic>
        <p:nvPicPr>
          <p:cNvPr id="16" name="图片 15">
            <a:extLst>
              <a:ext uri="{FF2B5EF4-FFF2-40B4-BE49-F238E27FC236}">
                <a16:creationId xmlns:a16="http://schemas.microsoft.com/office/drawing/2014/main" id="{F60AD641-B4D6-8078-FD59-12C948485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72" y="824638"/>
            <a:ext cx="378649" cy="293776"/>
          </a:xfrm>
          <a:prstGeom prst="rect">
            <a:avLst/>
          </a:prstGeom>
        </p:spPr>
      </p:pic>
      <p:sp>
        <p:nvSpPr>
          <p:cNvPr id="5" name="文本框 4">
            <a:extLst>
              <a:ext uri="{FF2B5EF4-FFF2-40B4-BE49-F238E27FC236}">
                <a16:creationId xmlns:a16="http://schemas.microsoft.com/office/drawing/2014/main" id="{EAE86EA9-D9ED-DCC9-DB87-70C8F70EB68F}"/>
              </a:ext>
            </a:extLst>
          </p:cNvPr>
          <p:cNvSpPr txBox="1"/>
          <p:nvPr/>
        </p:nvSpPr>
        <p:spPr>
          <a:xfrm>
            <a:off x="555171" y="786860"/>
            <a:ext cx="2910008" cy="369332"/>
          </a:xfrm>
          <a:prstGeom prst="rect">
            <a:avLst/>
          </a:prstGeom>
          <a:noFill/>
        </p:spPr>
        <p:txBody>
          <a:bodyPr wrap="square" rtlCol="0">
            <a:spAutoFit/>
          </a:bodyPr>
          <a:lstStyle/>
          <a:p>
            <a:r>
              <a:rPr lang="zh-CN" altLang="en-US" b="1" dirty="0"/>
              <a:t>项目展示</a:t>
            </a:r>
          </a:p>
        </p:txBody>
      </p:sp>
      <p:pic>
        <p:nvPicPr>
          <p:cNvPr id="18" name="图片 17">
            <a:extLst>
              <a:ext uri="{FF2B5EF4-FFF2-40B4-BE49-F238E27FC236}">
                <a16:creationId xmlns:a16="http://schemas.microsoft.com/office/drawing/2014/main" id="{4B9C2DF6-94F2-4D3E-CF8E-3422F0C78F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6106" y="189597"/>
            <a:ext cx="2500509" cy="5695606"/>
          </a:xfrm>
          <a:prstGeom prst="rect">
            <a:avLst/>
          </a:prstGeom>
        </p:spPr>
      </p:pic>
      <p:pic>
        <p:nvPicPr>
          <p:cNvPr id="23" name="图片 22">
            <a:extLst>
              <a:ext uri="{FF2B5EF4-FFF2-40B4-BE49-F238E27FC236}">
                <a16:creationId xmlns:a16="http://schemas.microsoft.com/office/drawing/2014/main" id="{1BA5771F-549F-3ED0-1BDA-86ADC8BA2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4678" y="189597"/>
            <a:ext cx="2560086" cy="5831309"/>
          </a:xfrm>
          <a:prstGeom prst="rect">
            <a:avLst/>
          </a:prstGeom>
        </p:spPr>
      </p:pic>
      <p:sp>
        <p:nvSpPr>
          <p:cNvPr id="24" name="文本框 23">
            <a:extLst>
              <a:ext uri="{FF2B5EF4-FFF2-40B4-BE49-F238E27FC236}">
                <a16:creationId xmlns:a16="http://schemas.microsoft.com/office/drawing/2014/main" id="{01996198-FC1C-AA34-B5B5-B5E0A3AB8C7D}"/>
              </a:ext>
            </a:extLst>
          </p:cNvPr>
          <p:cNvSpPr txBox="1"/>
          <p:nvPr/>
        </p:nvSpPr>
        <p:spPr>
          <a:xfrm>
            <a:off x="6421794" y="6147708"/>
            <a:ext cx="2743200" cy="338554"/>
          </a:xfrm>
          <a:prstGeom prst="rect">
            <a:avLst/>
          </a:prstGeom>
          <a:noFill/>
        </p:spPr>
        <p:txBody>
          <a:bodyPr wrap="square" rtlCol="0">
            <a:spAutoFit/>
          </a:bodyPr>
          <a:lstStyle/>
          <a:p>
            <a:r>
              <a:rPr lang="zh-CN" altLang="en-US" sz="1600" dirty="0"/>
              <a:t>项目发布流程</a:t>
            </a:r>
          </a:p>
        </p:txBody>
      </p:sp>
      <p:pic>
        <p:nvPicPr>
          <p:cNvPr id="26" name="图片 25">
            <a:extLst>
              <a:ext uri="{FF2B5EF4-FFF2-40B4-BE49-F238E27FC236}">
                <a16:creationId xmlns:a16="http://schemas.microsoft.com/office/drawing/2014/main" id="{16DC147F-B98E-C42A-C259-8ACD404163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7694" y="1291790"/>
            <a:ext cx="2152810" cy="4903624"/>
          </a:xfrm>
          <a:prstGeom prst="rect">
            <a:avLst/>
          </a:prstGeom>
        </p:spPr>
      </p:pic>
      <p:sp>
        <p:nvSpPr>
          <p:cNvPr id="27" name="文本框 26">
            <a:extLst>
              <a:ext uri="{FF2B5EF4-FFF2-40B4-BE49-F238E27FC236}">
                <a16:creationId xmlns:a16="http://schemas.microsoft.com/office/drawing/2014/main" id="{256947AA-5985-67D0-5140-BC73FD1D8913}"/>
              </a:ext>
            </a:extLst>
          </p:cNvPr>
          <p:cNvSpPr txBox="1"/>
          <p:nvPr/>
        </p:nvSpPr>
        <p:spPr>
          <a:xfrm>
            <a:off x="932716" y="6278269"/>
            <a:ext cx="3173919" cy="338554"/>
          </a:xfrm>
          <a:prstGeom prst="rect">
            <a:avLst/>
          </a:prstGeom>
          <a:noFill/>
        </p:spPr>
        <p:txBody>
          <a:bodyPr wrap="square" rtlCol="0">
            <a:spAutoFit/>
          </a:bodyPr>
          <a:lstStyle/>
          <a:p>
            <a:r>
              <a:rPr lang="zh-CN" altLang="en-US" sz="1600" dirty="0"/>
              <a:t>发布者查看自己发布的项目</a:t>
            </a:r>
          </a:p>
        </p:txBody>
      </p:sp>
    </p:spTree>
    <p:extLst>
      <p:ext uri="{BB962C8B-B14F-4D97-AF65-F5344CB8AC3E}">
        <p14:creationId xmlns:p14="http://schemas.microsoft.com/office/powerpoint/2010/main" val="27910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6C6713A-7AC1-4D39-A287-C2E49138197F}"/>
              </a:ext>
            </a:extLst>
          </p:cNvPr>
          <p:cNvGrpSpPr/>
          <p:nvPr/>
        </p:nvGrpSpPr>
        <p:grpSpPr>
          <a:xfrm>
            <a:off x="-1189667" y="-1707853"/>
            <a:ext cx="7933859" cy="9628196"/>
            <a:chOff x="-1189667" y="-1707853"/>
            <a:chExt cx="7933859" cy="9628196"/>
          </a:xfrm>
        </p:grpSpPr>
        <p:sp>
          <p:nvSpPr>
            <p:cNvPr id="7" name="椭圆 6">
              <a:extLst>
                <a:ext uri="{FF2B5EF4-FFF2-40B4-BE49-F238E27FC236}">
                  <a16:creationId xmlns:a16="http://schemas.microsoft.com/office/drawing/2014/main" id="{E17AB704-56D2-4A32-941E-C68D2C8199D2}"/>
                </a:ext>
              </a:extLst>
            </p:cNvPr>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D3C002F-A751-49CC-A28D-1E1380C5740D}"/>
                </a:ext>
              </a:extLst>
            </p:cNvPr>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ACA3C5-26C6-4E83-A796-E1EDB03A3DD8}"/>
                </a:ext>
              </a:extLst>
            </p:cNvPr>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E190359F-35F8-423A-A903-15BCDCB36503}"/>
                </a:ext>
              </a:extLst>
            </p:cNvPr>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880C6CCD-90C4-4380-A3B3-75836FC18966}"/>
              </a:ext>
            </a:extLst>
          </p:cNvPr>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a:extLst>
              <a:ext uri="{FF2B5EF4-FFF2-40B4-BE49-F238E27FC236}">
                <a16:creationId xmlns:a16="http://schemas.microsoft.com/office/drawing/2014/main" id="{5DB54B6B-5784-4357-B2FD-A446E508696A}"/>
              </a:ext>
            </a:extLst>
          </p:cNvPr>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a:extLst>
              <a:ext uri="{FF2B5EF4-FFF2-40B4-BE49-F238E27FC236}">
                <a16:creationId xmlns:a16="http://schemas.microsoft.com/office/drawing/2014/main" id="{254F3B87-8903-4FEA-9157-21319B9EDE77}"/>
              </a:ext>
            </a:extLst>
          </p:cNvPr>
          <p:cNvSpPr txBox="1"/>
          <p:nvPr/>
        </p:nvSpPr>
        <p:spPr>
          <a:xfrm>
            <a:off x="5208513" y="3077373"/>
            <a:ext cx="645439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进步与收获</a:t>
            </a:r>
          </a:p>
        </p:txBody>
      </p:sp>
      <p:sp>
        <p:nvSpPr>
          <p:cNvPr id="4" name="文本框 3">
            <a:extLst>
              <a:ext uri="{FF2B5EF4-FFF2-40B4-BE49-F238E27FC236}">
                <a16:creationId xmlns:a16="http://schemas.microsoft.com/office/drawing/2014/main" id="{0884344A-227D-4A79-890E-6E89B37D4753}"/>
              </a:ext>
            </a:extLst>
          </p:cNvPr>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a:extLst>
              <a:ext uri="{FF2B5EF4-FFF2-40B4-BE49-F238E27FC236}">
                <a16:creationId xmlns:a16="http://schemas.microsoft.com/office/drawing/2014/main" id="{10212B48-ABD1-4D5B-95DE-CE25FD73D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extLst>
      <p:ext uri="{BB962C8B-B14F-4D97-AF65-F5344CB8AC3E}">
        <p14:creationId xmlns:p14="http://schemas.microsoft.com/office/powerpoint/2010/main" val="28764750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2884</TotalTime>
  <Words>1138</Words>
  <Application>Microsoft Office PowerPoint</Application>
  <PresentationFormat>宽屏</PresentationFormat>
  <Paragraphs>139</Paragraphs>
  <Slides>19</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Montserrat Light</vt:lpstr>
      <vt:lpstr>等线 Light</vt:lpstr>
      <vt:lpstr>方正兰亭粗黑简体</vt:lpstr>
      <vt:lpstr>Arial</vt:lpstr>
      <vt:lpstr>Novecento wide Bold</vt:lpstr>
      <vt:lpstr>微软雅黑</vt:lpstr>
      <vt:lpstr>Sitka Text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吴 卓颖</cp:lastModifiedBy>
  <cp:revision>16</cp:revision>
  <dcterms:created xsi:type="dcterms:W3CDTF">2022-04-30T16:30:33Z</dcterms:created>
  <dcterms:modified xsi:type="dcterms:W3CDTF">2023-08-31T13:20:15Z</dcterms:modified>
</cp:coreProperties>
</file>